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61"/>
  </p:notesMasterIdLst>
  <p:handoutMasterIdLst>
    <p:handoutMasterId r:id="rId62"/>
  </p:handoutMasterIdLst>
  <p:sldIdLst>
    <p:sldId id="256" r:id="rId2"/>
    <p:sldId id="318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259" r:id="rId6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4D4"/>
    <a:srgbClr val="79B51C"/>
    <a:srgbClr val="F09100"/>
    <a:srgbClr val="CC071E"/>
    <a:srgbClr val="3189C4"/>
    <a:srgbClr val="BD842E"/>
    <a:srgbClr val="3E84B4"/>
    <a:srgbClr val="EC404C"/>
    <a:srgbClr val="80B72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27" autoAdjust="0"/>
    <p:restoredTop sz="94638" autoAdjust="0"/>
  </p:normalViewPr>
  <p:slideViewPr>
    <p:cSldViewPr snapToObjects="1">
      <p:cViewPr varScale="1">
        <p:scale>
          <a:sx n="103" d="100"/>
          <a:sy n="103" d="100"/>
        </p:scale>
        <p:origin x="2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199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B71AF-7567-DC4F-8DF3-B74086684E1D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B80DF-95CA-C944-B605-55B7786541D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480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22386-574D-024D-93D6-A889FBC8948E}" type="datetimeFigureOut">
              <a:rPr lang="fr-FR" smtClean="0"/>
              <a:pPr/>
              <a:t>05/06/2019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77C46-6930-3B49-8452-D47D18C2A2C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970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7C46-6930-3B49-8452-D47D18C2A2C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7C46-6930-3B49-8452-D47D18C2A2C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386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7C46-6930-3B49-8452-D47D18C2A2C1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76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21C94-9523-43A5-A133-50B0AC12A90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-presenta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\\Fru1fic2\fru1scocom\Dossiers de travail Communauté\communication institutionnelle\slides\refonte des slides 2013\1_refonte trame\5_trame\2_Visuels pwp\logos réduits 191212\logo_215_01-10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22" y="5980419"/>
            <a:ext cx="721764" cy="62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\\Fru1fic2\fru1scocom\Dossiers de travail Communauté\communication institutionnelle\slides\refonte des slides 2013\1_refonte trame\5_trame\2_Visuels pwp\logos réduits 191212\logo_230_01-100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79" y="5900964"/>
            <a:ext cx="655703" cy="7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\\Fru1fic2\fru1scocom\Dossiers de travail Communauté\communication institutionnelle\slides\refonte des slides 2013\1_refonte trame\5_trame\2_Visuels pwp\logos réduits 191212\logo_150_01-300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75" y="485428"/>
            <a:ext cx="3025611" cy="5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ru1fic2\fru1scocom\Dossiers de travail Communauté\communication institutionnelle\slides\refonte des slides 2013\1_refonte trame\5_trame\2_Visuels pwp\version basse def\corpo-254x80-2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289"/>
            <a:ext cx="9144000" cy="28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5108007" y="5265223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5" name="Titre 17"/>
          <p:cNvSpPr>
            <a:spLocks noGrp="1"/>
          </p:cNvSpPr>
          <p:nvPr>
            <p:ph type="title" hasCustomPrompt="1"/>
          </p:nvPr>
        </p:nvSpPr>
        <p:spPr>
          <a:xfrm>
            <a:off x="323557" y="2647336"/>
            <a:ext cx="5811773" cy="1202560"/>
          </a:xfrm>
        </p:spPr>
        <p:txBody>
          <a:bodyPr/>
          <a:lstStyle>
            <a:lvl1pPr algn="r"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3941565"/>
            <a:ext cx="5812160" cy="361185"/>
          </a:xfrm>
        </p:spPr>
        <p:txBody>
          <a:bodyPr anchor="b" anchorCtr="0"/>
          <a:lstStyle>
            <a:lvl1pPr algn="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pic>
        <p:nvPicPr>
          <p:cNvPr id="2058" name="Picture 10" descr="\\Fru1fic2\fru1scocom\Dossiers de travail Communauté\communication institutionnelle\slides\refonte des slides 2013\1_refonte trame\5_trame\2_Visuels pwp\logos réduits 191212\logo_316_01-1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11" y="4748524"/>
            <a:ext cx="684000" cy="684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\\Fru1fic2\fru1scocom\Dossiers de travail Communauté\communication institutionnelle\slides\refonte des slides 2013\1_refonte trame\5_trame\2_Visuels pwp\logos réduits 191212\logo_313_01-1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53" y="4748524"/>
            <a:ext cx="684000" cy="684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\\Fru1fic2\fru1scocom\Dossiers de travail Communauté\communication institutionnelle\slides\refonte des slides 2013\1_refonte trame\5_trame\2_Visuels pwp\logos réduits 191212\logo_314_01-1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82" y="4748524"/>
            <a:ext cx="684000" cy="684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\\Fru1fic2\fru1scocom\Dossiers de travail Communauté\communication institutionnelle\slides\refonte des slides 2013\1_refonte trame\5_trame\2_Visuels pwp\logos réduits 191212\logo_315_01-100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0" y="4748524"/>
            <a:ext cx="684000" cy="684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842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05754" y="156956"/>
            <a:ext cx="8280000" cy="90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705754" y="1339656"/>
            <a:ext cx="8280000" cy="4680000"/>
          </a:xfrm>
          <a:prstGeom prst="rect">
            <a:avLst/>
          </a:prstGeom>
        </p:spPr>
        <p:txBody>
          <a:bodyPr vert="horz" lIns="91440" tIns="45720" rIns="91440" bIns="0" rtlCol="0" anchor="t" anchorCtr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  <a:p>
            <a:pPr lvl="3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91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-chapter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530" y="0"/>
            <a:ext cx="9145530" cy="6237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2204864"/>
            <a:ext cx="9144000" cy="288942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127000" dir="2700000" algn="br">
              <a:srgbClr val="000000">
                <a:alpha val="43000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2" descr="\\Fru1fic2\fru1scocom\Dossiers de travail Communauté\communication institutionnelle\slides\refonte des slides 2013\1_refonte trame\5_trame\2_Visuels pwp\version basse def\corpo-70x190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" y="0"/>
            <a:ext cx="251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2904536" y="4143381"/>
            <a:ext cx="5411880" cy="361185"/>
          </a:xfrm>
        </p:spPr>
        <p:txBody>
          <a:bodyPr anchor="b" anchorCtr="0"/>
          <a:lstStyle>
            <a:lvl1pPr algn="l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7" name="Titre 17"/>
          <p:cNvSpPr>
            <a:spLocks noGrp="1"/>
          </p:cNvSpPr>
          <p:nvPr>
            <p:ph type="title" hasCustomPrompt="1"/>
          </p:nvPr>
        </p:nvSpPr>
        <p:spPr>
          <a:xfrm>
            <a:off x="2904536" y="2647336"/>
            <a:ext cx="5411520" cy="1202560"/>
          </a:xfrm>
        </p:spPr>
        <p:txBody>
          <a:bodyPr/>
          <a:lstStyle>
            <a:lvl1pPr algn="l">
              <a:defRPr sz="28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8" name="CasellaDiTesto 14"/>
          <p:cNvSpPr txBox="1"/>
          <p:nvPr userDrawn="1"/>
        </p:nvSpPr>
        <p:spPr>
          <a:xfrm>
            <a:off x="-1530" y="6344748"/>
            <a:ext cx="540000" cy="323165"/>
          </a:xfrm>
          <a:prstGeom prst="rect">
            <a:avLst/>
          </a:prstGeom>
          <a:noFill/>
        </p:spPr>
        <p:txBody>
          <a:bodyPr wrap="square" lIns="0" rIns="0" anchor="ctr" anchorCtr="1">
            <a:spAutoFit/>
          </a:bodyPr>
          <a:lstStyle/>
          <a:p>
            <a:pPr algn="ctr">
              <a:defRPr/>
            </a:pPr>
            <a:fld id="{C20800D1-A763-4016-B18B-E4A296A67338}" type="slidenum">
              <a:rPr lang="en-GB" sz="1500" smtClean="0">
                <a:solidFill>
                  <a:schemeClr val="bg1"/>
                </a:solidFill>
                <a:latin typeface="Arial Narrow"/>
                <a:ea typeface="AppleGothic" charset="-127"/>
                <a:cs typeface="Arial Narrow"/>
              </a:rPr>
              <a:pPr algn="ctr">
                <a:defRPr/>
              </a:pPr>
              <a:t>‹#›</a:t>
            </a:fld>
            <a:endParaRPr lang="en-GB" sz="1500" dirty="0">
              <a:solidFill>
                <a:schemeClr val="bg1"/>
              </a:solidFill>
              <a:latin typeface="Arial Narrow"/>
              <a:ea typeface="AppleGothic" charset="-127"/>
              <a:cs typeface="Arial Narrow"/>
            </a:endParaRPr>
          </a:p>
        </p:txBody>
      </p:sp>
      <p:pic>
        <p:nvPicPr>
          <p:cNvPr id="9" name="Picture 13" descr="\\Fru1fic2\fru1scocom\Dossiers de travail Communauté\communication institutionnelle\slides\refonte des slides 2013\1_refonte trame\5_trame\2_Visuels pwp\logos réduits 191212\logo_316_01-5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31" y="6326330"/>
            <a:ext cx="360000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\\Fru1fic2\fru1scocom\Dossiers de travail Communauté\communication institutionnelle\slides\refonte des slides 2013\1_refonte trame\5_trame\2_Visuels pwp\logos réduits 191212\logo_313_01-5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49" y="6326330"/>
            <a:ext cx="360000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\\Fru1fic2\fru1scocom\Dossiers de travail Communauté\communication institutionnelle\slides\refonte des slides 2013\1_refonte trame\5_trame\2_Visuels pwp\logos réduits 191212\logo_314_01-5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40" y="6326330"/>
            <a:ext cx="360000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\\Fru1fic2\fru1scocom\Dossiers de travail Communauté\communication institutionnelle\slides\refonte des slides 2013\1_refonte trame\5_trame\2_Visuels pwp\logos réduits 191212\logo_315_01-5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2" y="6326330"/>
            <a:ext cx="360000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1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-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685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\\Fru1fic2\fru1scocom\Dossiers de travail Communauté\communication institutionnelle\slides\refonte des slides 2013\1_refonte trame\5_trame\2_Visuels pwp\version basse def\corpo-254x170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9144000" cy="61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871729" y="980728"/>
            <a:ext cx="5519673" cy="78897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8" descr="\\Fru1fic2\fru1scocom\Dossiers de travail Communauté\communication institutionnelle\slides\refonte des slides 2013\1_refonte trame\5_trame\2_Visuels pwp\logos réduits 191212\logo_150_01-200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34" y="6339643"/>
            <a:ext cx="1905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9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 userDrawn="1"/>
        </p:nvSpPr>
        <p:spPr bwMode="auto">
          <a:xfrm>
            <a:off x="2" y="1213912"/>
            <a:ext cx="9143999" cy="4932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127000" dir="2700000" algn="br">
              <a:srgbClr val="000000">
                <a:alpha val="43000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\\Fru1fic2\fru1scocom\Dossiers de travail Communauté\communication institutionnelle\slides\refonte des slides 2013\1_refonte trame\5_trame\2_Visuels pwp\version basse def\corpo-15x190-2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" y="0"/>
            <a:ext cx="54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05754" y="156956"/>
            <a:ext cx="8280000" cy="90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5754" y="1339912"/>
            <a:ext cx="8280000" cy="4680000"/>
          </a:xfrm>
          <a:prstGeom prst="rect">
            <a:avLst/>
          </a:prstGeom>
        </p:spPr>
        <p:txBody>
          <a:bodyPr vert="horz" lIns="91440" tIns="45720" rIns="91440" bIns="0" rtlCol="0" anchor="t" anchorCtr="0">
            <a:normAutofit/>
          </a:bodyPr>
          <a:lstStyle/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Text</a:t>
            </a:r>
            <a:endParaRPr lang="fr-FR" dirty="0"/>
          </a:p>
          <a:p>
            <a:pPr lvl="3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4" name="CasellaDiTesto 8"/>
          <p:cNvSpPr txBox="1"/>
          <p:nvPr userDrawn="1"/>
        </p:nvSpPr>
        <p:spPr>
          <a:xfrm>
            <a:off x="2619574" y="6285757"/>
            <a:ext cx="4400698" cy="44114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GB" sz="1200" b="0" noProof="0" dirty="0">
                <a:solidFill>
                  <a:schemeClr val="bg1">
                    <a:lumMod val="50000"/>
                  </a:schemeClr>
                </a:solidFill>
                <a:latin typeface="Arial Narrow"/>
                <a:ea typeface="AppleGothic" charset="-127"/>
                <a:cs typeface="Arial Narrow"/>
              </a:rPr>
              <a:t>Presentation title (to modify in the slide master)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spc="0" noProof="0" dirty="0">
                <a:solidFill>
                  <a:schemeClr val="bg1">
                    <a:lumMod val="50000"/>
                  </a:schemeClr>
                </a:solidFill>
                <a:latin typeface="Arial Narrow"/>
                <a:ea typeface="AppleGothic" charset="-127"/>
                <a:cs typeface="Arial Narrow"/>
              </a:rPr>
              <a:t>01/01/2013</a:t>
            </a:r>
            <a:endParaRPr lang="en-GB" sz="1200" b="0" noProof="0" dirty="0">
              <a:solidFill>
                <a:schemeClr val="bg1">
                  <a:lumMod val="50000"/>
                </a:schemeClr>
              </a:solidFill>
              <a:latin typeface="Arial Narrow"/>
              <a:ea typeface="AppleGothic" charset="-127"/>
              <a:cs typeface="Arial Narrow"/>
            </a:endParaRPr>
          </a:p>
        </p:txBody>
      </p:sp>
      <p:sp>
        <p:nvSpPr>
          <p:cNvPr id="15" name="CasellaDiTesto 14"/>
          <p:cNvSpPr txBox="1"/>
          <p:nvPr userDrawn="1"/>
        </p:nvSpPr>
        <p:spPr>
          <a:xfrm>
            <a:off x="-1530" y="6344748"/>
            <a:ext cx="540000" cy="323165"/>
          </a:xfrm>
          <a:prstGeom prst="rect">
            <a:avLst/>
          </a:prstGeom>
          <a:noFill/>
        </p:spPr>
        <p:txBody>
          <a:bodyPr wrap="square" lIns="0" rIns="0" anchor="ctr" anchorCtr="1">
            <a:spAutoFit/>
          </a:bodyPr>
          <a:lstStyle/>
          <a:p>
            <a:pPr algn="ctr">
              <a:defRPr/>
            </a:pPr>
            <a:fld id="{C20800D1-A763-4016-B18B-E4A296A67338}" type="slidenum">
              <a:rPr lang="en-GB" sz="1500" smtClean="0">
                <a:solidFill>
                  <a:schemeClr val="bg1"/>
                </a:solidFill>
                <a:latin typeface="Arial Narrow"/>
                <a:ea typeface="AppleGothic" charset="-127"/>
                <a:cs typeface="Arial Narrow"/>
              </a:rPr>
              <a:pPr algn="ctr">
                <a:defRPr/>
              </a:pPr>
              <a:t>‹#›</a:t>
            </a:fld>
            <a:endParaRPr lang="en-GB" sz="1500" dirty="0">
              <a:solidFill>
                <a:schemeClr val="bg1"/>
              </a:solidFill>
              <a:latin typeface="Arial Narrow"/>
              <a:ea typeface="AppleGothic" charset="-127"/>
              <a:cs typeface="Arial Narrow"/>
            </a:endParaRPr>
          </a:p>
        </p:txBody>
      </p:sp>
      <p:pic>
        <p:nvPicPr>
          <p:cNvPr id="1032" name="Picture 8" descr="\\Fru1fic2\fru1scocom\Dossiers de travail Communauté\communication institutionnelle\slides\refonte des slides 2013\1_refonte trame\5_trame\2_Visuels pwp\logos réduits 191212\logo_150_01-200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34" y="6339643"/>
            <a:ext cx="1905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Fru1fic2\fru1scocom\Dossiers de travail Communauté\communication institutionnelle\slides\refonte des slides 2013\1_refonte trame\5_trame\2_Visuels pwp\logos réduits 191212\logo_316_01-50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31" y="6326330"/>
            <a:ext cx="360000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\\Fru1fic2\fru1scocom\Dossiers de travail Communauté\communication institutionnelle\slides\refonte des slides 2013\1_refonte trame\5_trame\2_Visuels pwp\logos réduits 191212\logo_313_01-50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49" y="6326330"/>
            <a:ext cx="360000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Fru1fic2\fru1scocom\Dossiers de travail Communauté\communication institutionnelle\slides\refonte des slides 2013\1_refonte trame\5_trame\2_Visuels pwp\logos réduits 191212\logo_314_01-50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40" y="6326330"/>
            <a:ext cx="360000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\\Fru1fic2\fru1scocom\Dossiers de travail Communauté\communication institutionnelle\slides\refonte des slides 2013\1_refonte trame\5_trame\2_Visuels pwp\logos réduits 191212\logo_315_01-50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2" y="6326330"/>
            <a:ext cx="360000" cy="360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0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SzPct val="100000"/>
        <a:buFont typeface="Wingdings 2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Clr>
          <a:schemeClr val="tx2"/>
        </a:buClr>
        <a:buFont typeface="Wingdings 2" pitchFamily="18" charset="2"/>
        <a:buChar char="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tx2"/>
        </a:buClr>
        <a:buFont typeface="+mj-lt"/>
        <a:buAutoNum type="arabicPeriod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−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0" eaLnBrk="1" latinLnBrk="0" hangingPunct="1">
        <a:spcBef>
          <a:spcPct val="20000"/>
        </a:spcBef>
        <a:buClr>
          <a:srgbClr val="A0AF1E"/>
        </a:buClr>
        <a:buFont typeface="Lucida Grande"/>
        <a:buChar char="➔"/>
        <a:defRPr sz="20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2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slide" Target="slide55.xml"/><Relationship Id="rId7" Type="http://schemas.openxmlformats.org/officeDocument/2006/relationships/image" Target="../media/image97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jpeg"/><Relationship Id="rId5" Type="http://schemas.openxmlformats.org/officeDocument/2006/relationships/slide" Target="slide29.xml"/><Relationship Id="rId4" Type="http://schemas.openxmlformats.org/officeDocument/2006/relationships/slide" Target="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gif"/><Relationship Id="rId5" Type="http://schemas.openxmlformats.org/officeDocument/2006/relationships/image" Target="../media/image105.gif"/><Relationship Id="rId4" Type="http://schemas.openxmlformats.org/officeDocument/2006/relationships/image" Target="../media/image10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6.gif"/><Relationship Id="rId4" Type="http://schemas.openxmlformats.org/officeDocument/2006/relationships/image" Target="../media/image10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9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tif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ОСНОВНОЙ ПРОДУКЦИИ</a:t>
            </a: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5E6516-9DCA-4B04-A478-D3B73E44E22B}"/>
              </a:ext>
            </a:extLst>
          </p:cNvPr>
          <p:cNvSpPr/>
          <p:nvPr/>
        </p:nvSpPr>
        <p:spPr>
          <a:xfrm>
            <a:off x="179512" y="323973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ООО «ПРЕОРА» - эксклюзивный дистрибьютор компании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Socomec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 </a:t>
            </a:r>
            <a:endParaRPr kumimoji="0" lang="fr-FR" sz="1800" b="1" i="1" u="none" strike="noStrike" kern="0" cap="none" spc="0" normalizeH="0" baseline="0" noProof="0" dirty="0">
              <a:ln>
                <a:noFill/>
              </a:ln>
              <a:solidFill>
                <a:srgbClr val="00539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695097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60648"/>
            <a:ext cx="8712969" cy="720080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Выключатели  нагрузки с ручным управлением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642910" y="1142984"/>
            <a:ext cx="2831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sz="4400" b="0" dirty="0">
                <a:latin typeface="+mn-lt"/>
              </a:rPr>
              <a:t>SIRCO</a:t>
            </a:r>
            <a:endParaRPr lang="en-GB" sz="4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13" descr="sirco_273_a_1_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285992"/>
            <a:ext cx="2417293" cy="244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2034" y="1941506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40</a:t>
            </a:r>
            <a:r>
              <a:rPr lang="ru-RU" dirty="0"/>
              <a:t> – 5000 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3</a:t>
            </a:r>
            <a:r>
              <a:rPr lang="en-US" dirty="0"/>
              <a:t>p / 4p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Самая широкая линейка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Применение:</a:t>
            </a:r>
          </a:p>
          <a:p>
            <a:r>
              <a:rPr lang="ru-RU" dirty="0"/>
              <a:t>	- Распределительные  щиты</a:t>
            </a:r>
          </a:p>
          <a:p>
            <a:r>
              <a:rPr lang="ru-RU" dirty="0"/>
              <a:t>	- Вводное РУ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Нестандартные  варианты  исполнения:</a:t>
            </a:r>
          </a:p>
          <a:p>
            <a:r>
              <a:rPr lang="ru-RU" dirty="0"/>
              <a:t>	- </a:t>
            </a:r>
            <a:r>
              <a:rPr lang="en-US" dirty="0"/>
              <a:t>SIRCO DC  (</a:t>
            </a:r>
            <a:r>
              <a:rPr lang="ru-RU" dirty="0"/>
              <a:t>для коммутации тока 				солнечных батарей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	- 9 / 12 - полюсные</a:t>
            </a:r>
          </a:p>
          <a:p>
            <a:r>
              <a:rPr lang="ru-RU" dirty="0"/>
              <a:t>	-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4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4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4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4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60648"/>
            <a:ext cx="8712969" cy="720080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Выключатели  нагрузки с ручным управлением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657228" y="1142984"/>
            <a:ext cx="912974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sz="4400" b="0" dirty="0">
                <a:latin typeface="+mn-lt"/>
              </a:rPr>
              <a:t>SI</a:t>
            </a:r>
            <a:r>
              <a:rPr lang="en-US" sz="4400" b="0" dirty="0">
                <a:latin typeface="+mn-lt"/>
              </a:rPr>
              <a:t>DER –</a:t>
            </a:r>
            <a:r>
              <a:rPr lang="ru-RU" sz="4400" b="0" dirty="0">
                <a:latin typeface="+mn-lt"/>
              </a:rPr>
              <a:t> рубильник с</a:t>
            </a:r>
            <a:r>
              <a:rPr lang="en-US" sz="4400" b="0" dirty="0">
                <a:latin typeface="+mn-lt"/>
              </a:rPr>
              <a:t> </a:t>
            </a:r>
            <a:r>
              <a:rPr lang="ru-RU" sz="4400" b="0" dirty="0">
                <a:latin typeface="+mn-lt"/>
              </a:rPr>
              <a:t>видимым разрывом</a:t>
            </a:r>
            <a:endParaRPr lang="en-GB" sz="4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Object 29"/>
          <p:cNvGraphicFramePr>
            <a:graphicFrameLocks noChangeAspect="1"/>
          </p:cNvGraphicFramePr>
          <p:nvPr/>
        </p:nvGraphicFramePr>
        <p:xfrm>
          <a:off x="845496" y="4333348"/>
          <a:ext cx="2174860" cy="181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4" imgW="3123810" imgH="2600000" progId="">
                  <p:embed/>
                </p:oleObj>
              </mc:Choice>
              <mc:Fallback>
                <p:oleObj name="Photo Editor Photo" r:id="rId4" imgW="3123810" imgH="26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496" y="4333348"/>
                        <a:ext cx="2174860" cy="1810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1" descr="sider_083_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660654"/>
            <a:ext cx="1321366" cy="14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14970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42862" y="2706429"/>
            <a:ext cx="54726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SIDER  ND  125 – 500 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Фронтальное / боковое управление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AC</a:t>
            </a:r>
            <a:r>
              <a:rPr lang="ru-RU" dirty="0"/>
              <a:t>-</a:t>
            </a:r>
            <a:r>
              <a:rPr lang="en-US" dirty="0"/>
              <a:t>23</a:t>
            </a:r>
            <a:r>
              <a:rPr lang="ru-RU" dirty="0"/>
              <a:t>, 690 </a:t>
            </a:r>
            <a:r>
              <a:rPr lang="en-US" dirty="0"/>
              <a:t>V</a:t>
            </a:r>
            <a:endParaRPr lang="ru-RU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Возможность  создания многополюсных выключателей</a:t>
            </a:r>
          </a:p>
          <a:p>
            <a:r>
              <a:rPr lang="en-US" dirty="0"/>
              <a:t>SIDER 630 – </a:t>
            </a:r>
            <a:r>
              <a:rPr lang="ru-RU" dirty="0"/>
              <a:t>3150</a:t>
            </a:r>
            <a:r>
              <a:rPr lang="en-US" dirty="0"/>
              <a:t> 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Фронтальное управление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АС-23, 415 </a:t>
            </a:r>
            <a:r>
              <a:rPr lang="en-US" dirty="0"/>
              <a:t>V</a:t>
            </a:r>
          </a:p>
          <a:p>
            <a:endParaRPr lang="ru-RU" dirty="0"/>
          </a:p>
          <a:p>
            <a:r>
              <a:rPr lang="ru-RU" dirty="0"/>
              <a:t>Применение: </a:t>
            </a:r>
          </a:p>
          <a:p>
            <a:r>
              <a:rPr lang="ru-RU" dirty="0"/>
              <a:t>	- вводной выключатель в ШНН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7581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8991" y="142852"/>
            <a:ext cx="8707917" cy="4968552"/>
          </a:xfrm>
        </p:spPr>
        <p:txBody>
          <a:bodyPr/>
          <a:lstStyle/>
          <a:p>
            <a:r>
              <a:rPr lang="ru-RU" sz="4000" b="1" u="sng" dirty="0">
                <a:solidFill>
                  <a:schemeClr val="tx1"/>
                </a:solidFill>
              </a:rPr>
              <a:t>Выключатели  нагрузки</a:t>
            </a:r>
            <a:endParaRPr lang="en-US" sz="4000" b="1" u="sng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Ручные выключатели нагрузки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Выключатели нагрузки с удаленным отключением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Моторизированные рубильники</a:t>
            </a:r>
          </a:p>
        </p:txBody>
      </p:sp>
    </p:spTree>
    <p:extLst>
      <p:ext uri="{BB962C8B-B14F-4D97-AF65-F5344CB8AC3E}">
        <p14:creationId xmlns:p14="http://schemas.microsoft.com/office/powerpoint/2010/main" val="28870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0944" y="260648"/>
            <a:ext cx="8712969" cy="720080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Выключатели  нагрузки с удаленным отключением</a:t>
            </a:r>
            <a:endParaRPr lang="en-US" sz="34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6369452" y="4914301"/>
            <a:ext cx="2348097" cy="1106557"/>
            <a:chOff x="6327775" y="4770714"/>
            <a:chExt cx="2497138" cy="1106557"/>
          </a:xfrm>
        </p:grpSpPr>
        <p:sp>
          <p:nvSpPr>
            <p:cNvPr id="39" name="AutoShape 4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327775" y="4770714"/>
              <a:ext cx="2497138" cy="1106557"/>
            </a:xfrm>
            <a:prstGeom prst="actionButtonBlank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52" name="Text Box 32"/>
            <p:cNvSpPr txBox="1">
              <a:spLocks noChangeArrowheads="1"/>
            </p:cNvSpPr>
            <p:nvPr/>
          </p:nvSpPr>
          <p:spPr bwMode="auto">
            <a:xfrm>
              <a:off x="7697213" y="4925098"/>
              <a:ext cx="112541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CMP</a:t>
              </a:r>
            </a:p>
            <a:p>
              <a:r>
                <a:rPr lang="en-GB" b="0" dirty="0"/>
                <a:t>2,5-5 kA</a:t>
              </a:r>
            </a:p>
          </p:txBody>
        </p:sp>
        <p:pic>
          <p:nvPicPr>
            <p:cNvPr id="53" name="Picture 33" descr="cmp_003_a_6_cat">
              <a:hlinkClick r:id="" action="ppaction://noaction"/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826" y="4857049"/>
              <a:ext cx="1231170" cy="91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e 26"/>
          <p:cNvGrpSpPr/>
          <p:nvPr/>
        </p:nvGrpSpPr>
        <p:grpSpPr>
          <a:xfrm>
            <a:off x="806615" y="1989135"/>
            <a:ext cx="2129820" cy="1296989"/>
            <a:chOff x="214282" y="2047874"/>
            <a:chExt cx="2357438" cy="1296989"/>
          </a:xfrm>
        </p:grpSpPr>
        <p:sp>
          <p:nvSpPr>
            <p:cNvPr id="40" name="AutoShape 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4282" y="2047874"/>
              <a:ext cx="2357438" cy="1296989"/>
            </a:xfrm>
            <a:prstGeom prst="actionButtonBlank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1219172" y="2269904"/>
              <a:ext cx="11769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1800" b="1" dirty="0"/>
                <a:t>IDE</a:t>
              </a:r>
              <a:r>
                <a:rPr lang="en-GB" sz="1800" dirty="0"/>
                <a:t> </a:t>
              </a:r>
            </a:p>
            <a:p>
              <a:pPr algn="l" eaLnBrk="1" hangingPunct="1">
                <a:defRPr/>
              </a:pPr>
              <a:r>
                <a:rPr lang="en-GB" sz="1800" dirty="0"/>
                <a:t>32 – 160 A</a:t>
              </a:r>
            </a:p>
          </p:txBody>
        </p:sp>
        <p:pic>
          <p:nvPicPr>
            <p:cNvPr id="54" name="Picture 36" descr="ide_021_a_4_cat">
              <a:hlinkClick r:id="" action="ppaction://noaction"/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51" y="2168525"/>
              <a:ext cx="825236" cy="908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e 25"/>
          <p:cNvGrpSpPr/>
          <p:nvPr/>
        </p:nvGrpSpPr>
        <p:grpSpPr>
          <a:xfrm>
            <a:off x="622304" y="1377950"/>
            <a:ext cx="8378852" cy="455613"/>
            <a:chOff x="50800" y="1377950"/>
            <a:chExt cx="9093200" cy="455613"/>
          </a:xfrm>
        </p:grpSpPr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250825" y="1743075"/>
              <a:ext cx="88931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2143125" y="1377950"/>
              <a:ext cx="608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2000"/>
                <a:t>160</a:t>
              </a:r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2695575" y="1377950"/>
              <a:ext cx="608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2000"/>
                <a:t>250</a:t>
              </a: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50800" y="1377950"/>
              <a:ext cx="466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2000" dirty="0"/>
                <a:t>32</a:t>
              </a: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>
              <a:off x="2562225" y="1743075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2784475" y="1743075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66700" y="1743075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 flipH="1">
              <a:off x="6129338" y="1755775"/>
              <a:ext cx="3175" cy="777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5510213" y="1390650"/>
              <a:ext cx="749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2000"/>
                <a:t>1800</a:t>
              </a:r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8836213" y="1755775"/>
              <a:ext cx="0" cy="69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Text Box 39"/>
            <p:cNvSpPr txBox="1">
              <a:spLocks noChangeArrowheads="1"/>
            </p:cNvSpPr>
            <p:nvPr/>
          </p:nvSpPr>
          <p:spPr bwMode="auto">
            <a:xfrm>
              <a:off x="8202613" y="1390650"/>
              <a:ext cx="749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2000"/>
                <a:t>5000</a:t>
              </a:r>
            </a:p>
          </p:txBody>
        </p:sp>
        <p:sp>
          <p:nvSpPr>
            <p:cNvPr id="58" name="Text Box 40"/>
            <p:cNvSpPr txBox="1">
              <a:spLocks noChangeArrowheads="1"/>
            </p:cNvSpPr>
            <p:nvPr/>
          </p:nvSpPr>
          <p:spPr bwMode="auto">
            <a:xfrm>
              <a:off x="6208713" y="1377950"/>
              <a:ext cx="749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sz="2000"/>
                <a:t>2500</a:t>
              </a:r>
            </a:p>
          </p:txBody>
        </p:sp>
        <p:sp>
          <p:nvSpPr>
            <p:cNvPr id="60" name="Line 45"/>
            <p:cNvSpPr>
              <a:spLocks noChangeShapeType="1"/>
            </p:cNvSpPr>
            <p:nvPr/>
          </p:nvSpPr>
          <p:spPr bwMode="auto">
            <a:xfrm flipH="1">
              <a:off x="6288088" y="1747838"/>
              <a:ext cx="3175" cy="77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148026" y="3416309"/>
            <a:ext cx="3078221" cy="1370013"/>
            <a:chOff x="2784475" y="3184524"/>
            <a:chExt cx="3424238" cy="1370013"/>
          </a:xfrm>
        </p:grpSpPr>
        <p:sp>
          <p:nvSpPr>
            <p:cNvPr id="55" name="AutoShape 3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784475" y="3184524"/>
              <a:ext cx="3424238" cy="1370013"/>
            </a:xfrm>
            <a:prstGeom prst="actionButtonBlank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59" name="Text Box 44"/>
            <p:cNvSpPr txBox="1">
              <a:spLocks noChangeArrowheads="1"/>
            </p:cNvSpPr>
            <p:nvPr/>
          </p:nvSpPr>
          <p:spPr bwMode="auto">
            <a:xfrm>
              <a:off x="4459287" y="3479578"/>
              <a:ext cx="174942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>
                <a:defRPr/>
              </a:pPr>
              <a:r>
                <a:rPr lang="en-GB" sz="1800" b="1" dirty="0"/>
                <a:t>SIDERMAT</a:t>
              </a:r>
            </a:p>
            <a:p>
              <a:pPr algn="l" eaLnBrk="1" hangingPunct="1">
                <a:defRPr/>
              </a:pPr>
              <a:r>
                <a:rPr lang="en-GB" sz="1800" dirty="0"/>
                <a:t>250 – 1800 A</a:t>
              </a:r>
            </a:p>
          </p:txBody>
        </p:sp>
        <p:pic>
          <p:nvPicPr>
            <p:cNvPr id="61" name="Picture 46" descr="sdmat_068_a_1_cat">
              <a:hlinkClick r:id="" action="ppaction://noaction"/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619" y="3346449"/>
              <a:ext cx="1439728" cy="104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66700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60648"/>
            <a:ext cx="8712969" cy="720080"/>
          </a:xfrm>
        </p:spPr>
        <p:txBody>
          <a:bodyPr>
            <a:normAutofit fontScale="70000" lnSpcReduction="20000"/>
          </a:bodyPr>
          <a:lstStyle/>
          <a:p>
            <a:r>
              <a:rPr lang="ru-RU" sz="3700" dirty="0">
                <a:solidFill>
                  <a:schemeClr val="tx1"/>
                </a:solidFill>
              </a:rPr>
              <a:t>Выключатели  нагрузки с удаленным отключением</a:t>
            </a:r>
            <a:endParaRPr lang="en-US" sz="37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642910" y="1230799"/>
            <a:ext cx="2831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0" dirty="0">
                <a:latin typeface="+mn-lt"/>
              </a:rPr>
              <a:t>IDE</a:t>
            </a:r>
            <a:endParaRPr lang="en-GB" sz="4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2" descr="ide_001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50688"/>
            <a:ext cx="2701600" cy="335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51920" y="1747881"/>
            <a:ext cx="5503862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32 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160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Катушка минимального напряжения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Независимый </a:t>
            </a:r>
            <a:r>
              <a:rPr lang="ru-RU" sz="18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расцепитель</a:t>
            </a:r>
            <a:endParaRPr lang="en-GB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3 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4p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Монтаж на плату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ручка на дверь либо на рубильник</a:t>
            </a:r>
            <a:endParaRPr lang="en-GB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Монтаж на дверь</a:t>
            </a:r>
            <a:endParaRPr lang="en-GB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Встроенные </a:t>
            </a:r>
            <a:r>
              <a:rPr lang="ru-RU" sz="18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доп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контакты</a:t>
            </a:r>
            <a:endParaRPr lang="en-GB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AC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 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8870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60648"/>
            <a:ext cx="8712969" cy="720080"/>
          </a:xfrm>
        </p:spPr>
        <p:txBody>
          <a:bodyPr>
            <a:normAutofit fontScale="70000" lnSpcReduction="20000"/>
          </a:bodyPr>
          <a:lstStyle/>
          <a:p>
            <a:r>
              <a:rPr lang="ru-RU" sz="3700" dirty="0">
                <a:solidFill>
                  <a:schemeClr val="tx1"/>
                </a:solidFill>
              </a:rPr>
              <a:t>Выключатели  нагрузки с удаленным отключением</a:t>
            </a:r>
            <a:endParaRPr lang="en-US" sz="37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68319" y="1214422"/>
            <a:ext cx="31464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4400" b="0" dirty="0">
                <a:latin typeface="+mn-lt"/>
              </a:rPr>
              <a:t>SIDERMAT</a:t>
            </a:r>
            <a:endParaRPr lang="en-GB" sz="4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10" descr="sdmat_069_a_1_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8" y="2635252"/>
            <a:ext cx="2678062" cy="200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8918" y="2192246"/>
            <a:ext cx="5619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7 </a:t>
            </a:r>
            <a:r>
              <a:rPr lang="ru-RU" dirty="0"/>
              <a:t>номиналов от </a:t>
            </a:r>
            <a:r>
              <a:rPr lang="en-US" dirty="0"/>
              <a:t> </a:t>
            </a:r>
            <a:r>
              <a:rPr lang="ru-RU" dirty="0"/>
              <a:t>250 – 1800 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3</a:t>
            </a:r>
            <a:r>
              <a:rPr lang="en-US" dirty="0"/>
              <a:t>p / 4p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Видимый разрыв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Управление фронтальное, либо боковое (справа)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АС-23, 690 </a:t>
            </a:r>
            <a:r>
              <a:rPr lang="en-US" dirty="0"/>
              <a:t>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Катушка минимального напряжения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Независимый </a:t>
            </a:r>
            <a:r>
              <a:rPr lang="ru-RU" dirty="0" err="1"/>
              <a:t>расцепитель</a:t>
            </a:r>
            <a:endParaRPr lang="ru-RU" dirty="0"/>
          </a:p>
        </p:txBody>
      </p:sp>
      <p:pic>
        <p:nvPicPr>
          <p:cNvPr id="9" name="Picture 8" descr="acces_050_a_1_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797152"/>
            <a:ext cx="18113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cces_049_a_1_c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836839"/>
            <a:ext cx="18192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898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81489"/>
            <a:ext cx="8712969" cy="720080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Выключатели  нагрузки с удаленным отключением</a:t>
            </a:r>
            <a:endParaRPr lang="en-US" sz="2600" dirty="0">
              <a:solidFill>
                <a:schemeClr val="tx1"/>
              </a:solidFill>
            </a:endParaRPr>
          </a:p>
          <a:p>
            <a:endParaRPr lang="ru-RU" sz="2600" b="1" u="sng" dirty="0">
              <a:solidFill>
                <a:srgbClr val="0066CC"/>
              </a:solidFill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71472" y="1230799"/>
            <a:ext cx="2831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400" b="0" dirty="0">
                <a:latin typeface="+mn-lt"/>
              </a:rPr>
              <a:t>CMP</a:t>
            </a:r>
            <a:endParaRPr lang="en-GB" sz="4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5" descr="cmp_003_a_1_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7" y="2279364"/>
            <a:ext cx="3345005" cy="229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0" y="1680696"/>
            <a:ext cx="3979862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1800" b="0" dirty="0"/>
              <a:t> 2500 / 3200 / 4500 / 5000A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1800" b="0" dirty="0"/>
              <a:t> 3p / 4p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ru-RU" sz="1800" b="0" dirty="0"/>
              <a:t>Видимый разрыв</a:t>
            </a:r>
            <a:endParaRPr lang="en-GB" sz="1800" b="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1800" b="0" dirty="0"/>
              <a:t> </a:t>
            </a:r>
            <a:r>
              <a:rPr lang="ru-RU" sz="1800" b="0" dirty="0"/>
              <a:t>Фронтальное или боковое управление</a:t>
            </a:r>
            <a:endParaRPr lang="en-GB" sz="1800" b="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1800" b="0" dirty="0"/>
              <a:t> </a:t>
            </a:r>
            <a:r>
              <a:rPr lang="ru-RU" sz="1800" b="0" dirty="0"/>
              <a:t>Удаленное отключение</a:t>
            </a:r>
            <a:r>
              <a:rPr lang="en-GB" sz="1800" b="0" dirty="0"/>
              <a:t> (</a:t>
            </a:r>
            <a:r>
              <a:rPr lang="ru-RU" sz="1800" b="0" dirty="0"/>
              <a:t>опция</a:t>
            </a:r>
            <a:r>
              <a:rPr lang="en-GB" sz="1800" b="0" dirty="0"/>
              <a:t>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1800" b="0" dirty="0"/>
              <a:t> </a:t>
            </a:r>
            <a:r>
              <a:rPr lang="ru-RU" sz="1800" b="0" dirty="0"/>
              <a:t>Большое количество переключений</a:t>
            </a:r>
            <a:endParaRPr lang="en-GB" sz="1800" b="0" dirty="0"/>
          </a:p>
          <a:p>
            <a:pPr algn="l">
              <a:spcBef>
                <a:spcPct val="50000"/>
              </a:spcBef>
              <a:buFontTx/>
              <a:buChar char="•"/>
            </a:pPr>
            <a:endParaRPr lang="en-GB" sz="1800" b="0" dirty="0">
              <a:solidFill>
                <a:schemeClr val="bg1"/>
              </a:solidFill>
            </a:endParaRPr>
          </a:p>
          <a:p>
            <a:pPr lvl="1" algn="l">
              <a:spcBef>
                <a:spcPct val="50000"/>
              </a:spcBef>
              <a:buFontTx/>
              <a:buChar char="•"/>
            </a:pP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14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707917" cy="4968552"/>
          </a:xfrm>
        </p:spPr>
        <p:txBody>
          <a:bodyPr/>
          <a:lstStyle/>
          <a:p>
            <a:r>
              <a:rPr lang="ru-RU" sz="4000" b="1" u="sng" dirty="0">
                <a:solidFill>
                  <a:schemeClr val="tx1"/>
                </a:solidFill>
              </a:rPr>
              <a:t>Выключатели  нагрузки</a:t>
            </a:r>
            <a:endParaRPr lang="en-US" sz="4000" b="1" u="sng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Ручные выключатели нагрузки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Выключатели нагрузки с удаленным отключением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Моторизированные рубильники</a:t>
            </a:r>
          </a:p>
        </p:txBody>
      </p:sp>
    </p:spTree>
    <p:extLst>
      <p:ext uri="{BB962C8B-B14F-4D97-AF65-F5344CB8AC3E}">
        <p14:creationId xmlns:p14="http://schemas.microsoft.com/office/powerpoint/2010/main" val="2002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60648"/>
            <a:ext cx="8712969" cy="7200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Моторизированные выключатели  нагрузки</a:t>
            </a:r>
            <a:endParaRPr lang="en-US" sz="2800" dirty="0">
              <a:solidFill>
                <a:schemeClr val="tx1"/>
              </a:solidFill>
            </a:endParaRPr>
          </a:p>
          <a:p>
            <a:endParaRPr lang="ru-RU" sz="2800" b="1" u="sng" dirty="0">
              <a:solidFill>
                <a:srgbClr val="0066CC"/>
              </a:solidFill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85789" y="1230799"/>
            <a:ext cx="48434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4400" b="0" dirty="0">
                <a:latin typeface="+mn-lt"/>
              </a:rPr>
              <a:t>SIRCO </a:t>
            </a:r>
            <a:r>
              <a:rPr lang="en-US" sz="4400" b="0" dirty="0" err="1">
                <a:latin typeface="+mn-lt"/>
              </a:rPr>
              <a:t>Motorised</a:t>
            </a:r>
            <a:endParaRPr lang="en-GB" sz="4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0" y="2708921"/>
            <a:ext cx="3560916" cy="2363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43438" y="2358646"/>
            <a:ext cx="4516313" cy="28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69000"/>
              </a:lnSpc>
              <a:buFont typeface="Arial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Рубильник с моторным приводом</a:t>
            </a: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 algn="l">
              <a:lnSpc>
                <a:spcPct val="69000"/>
              </a:lnSpc>
              <a:buFont typeface="Arial" pitchFamily="34" charset="0"/>
              <a:buChar char="•"/>
            </a:pP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 algn="l">
              <a:lnSpc>
                <a:spcPct val="69000"/>
              </a:lnSpc>
              <a:buFont typeface="Arial" pitchFamily="34" charset="0"/>
              <a:buChar char="•"/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3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и</a:t>
            </a: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4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полюсные от</a:t>
            </a: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125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до</a:t>
            </a: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1600A </a:t>
            </a:r>
          </a:p>
          <a:p>
            <a:pPr marL="285750" indent="-285750" algn="l">
              <a:lnSpc>
                <a:spcPct val="69000"/>
              </a:lnSpc>
              <a:buFont typeface="Arial" pitchFamily="34" charset="0"/>
              <a:buChar char="•"/>
            </a:pP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 algn="l">
              <a:lnSpc>
                <a:spcPct val="69000"/>
              </a:lnSpc>
              <a:buFont typeface="Arial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Блокировка управления</a:t>
            </a: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 algn="l">
              <a:lnSpc>
                <a:spcPct val="69000"/>
              </a:lnSpc>
              <a:buFont typeface="Arial" pitchFamily="34" charset="0"/>
              <a:buChar char="•"/>
            </a:pP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 algn="l">
              <a:lnSpc>
                <a:spcPct val="69000"/>
              </a:lnSpc>
              <a:buFont typeface="Arial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Характеристики</a:t>
            </a: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AC22-23 / A-B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 algn="l">
              <a:lnSpc>
                <a:spcPct val="69000"/>
              </a:lnSpc>
              <a:buFont typeface="Arial" pitchFamily="34" charset="0"/>
              <a:buChar char="•"/>
            </a:pP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 algn="l">
              <a:lnSpc>
                <a:spcPct val="69000"/>
              </a:lnSpc>
              <a:buFont typeface="Arial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Съемный блок мотор привода</a:t>
            </a:r>
          </a:p>
          <a:p>
            <a:pPr marL="285750" indent="-285750" algn="l">
              <a:lnSpc>
                <a:spcPct val="69000"/>
              </a:lnSpc>
              <a:buFont typeface="Arial" pitchFamily="34" charset="0"/>
              <a:buChar char="•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 algn="l">
              <a:lnSpc>
                <a:spcPct val="69000"/>
              </a:lnSpc>
              <a:buFont typeface="Arial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Возможно ручное управление</a:t>
            </a: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>
              <a:lnSpc>
                <a:spcPct val="69000"/>
              </a:lnSpc>
            </a:pP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>
              <a:lnSpc>
                <a:spcPct val="69000"/>
              </a:lnSpc>
            </a:pPr>
            <a:endParaRPr lang="fr-FR" sz="1800" b="1" i="1" dirty="0"/>
          </a:p>
        </p:txBody>
      </p:sp>
    </p:spTree>
    <p:extLst>
      <p:ext uri="{BB962C8B-B14F-4D97-AF65-F5344CB8AC3E}">
        <p14:creationId xmlns:p14="http://schemas.microsoft.com/office/powerpoint/2010/main" val="99329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"/>
          <p:cNvSpPr>
            <a:spLocks noGrp="1"/>
          </p:cNvSpPr>
          <p:nvPr>
            <p:ph type="body" sz="quarter" idx="13"/>
          </p:nvPr>
        </p:nvSpPr>
        <p:spPr>
          <a:xfrm>
            <a:off x="2786050" y="1996243"/>
            <a:ext cx="6168026" cy="3004393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u="sng" dirty="0">
                <a:solidFill>
                  <a:schemeClr val="bg1">
                    <a:lumMod val="65000"/>
                  </a:schemeClr>
                </a:solidFill>
              </a:rPr>
              <a:t>Содержание</a:t>
            </a:r>
            <a:endParaRPr lang="en-US" sz="4000" b="1" u="sng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Выключатели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rgbClr val="FFC000"/>
                </a:solidFill>
              </a:rPr>
              <a:t>Переключатели</a:t>
            </a:r>
            <a:endParaRPr lang="en-US" sz="3600" b="1" dirty="0">
              <a:solidFill>
                <a:srgbClr val="FFC000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3500" b="1" dirty="0">
                <a:solidFill>
                  <a:schemeClr val="bg1">
                    <a:lumMod val="65000"/>
                  </a:schemeClr>
                </a:solidFill>
              </a:rPr>
              <a:t>Выключатели с предохранителями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Предохранители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Контроль и защита</a:t>
            </a:r>
          </a:p>
        </p:txBody>
      </p:sp>
    </p:spTree>
    <p:extLst>
      <p:ext uri="{BB962C8B-B14F-4D97-AF65-F5344CB8AC3E}">
        <p14:creationId xmlns:p14="http://schemas.microsoft.com/office/powerpoint/2010/main" val="2938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02F9C3-1A33-408A-AB7C-272E2B1ECE92}"/>
              </a:ext>
            </a:extLst>
          </p:cNvPr>
          <p:cNvSpPr/>
          <p:nvPr/>
        </p:nvSpPr>
        <p:spPr>
          <a:xfrm>
            <a:off x="179512" y="2492896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ООО «ПРЕОРА»</a:t>
            </a:r>
          </a:p>
          <a:p>
            <a:r>
              <a:rPr lang="ru-RU" dirty="0">
                <a:solidFill>
                  <a:schemeClr val="bg1"/>
                </a:solidFill>
              </a:rPr>
              <a:t>г. Москва – микрорайон северное Чертаново 1А – головной офис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филиалы</a:t>
            </a:r>
          </a:p>
          <a:p>
            <a:r>
              <a:rPr lang="ru-RU" dirty="0">
                <a:solidFill>
                  <a:schemeClr val="bg1"/>
                </a:solidFill>
              </a:rPr>
              <a:t>г. Санкт – Петербург – 10-ая линия ВО, д.59</a:t>
            </a:r>
          </a:p>
          <a:p>
            <a:r>
              <a:rPr lang="ru-RU" dirty="0">
                <a:solidFill>
                  <a:schemeClr val="bg1"/>
                </a:solidFill>
              </a:rPr>
              <a:t>г. Хабаровск – ул. Тургенева д.46 </a:t>
            </a:r>
          </a:p>
          <a:p>
            <a:r>
              <a:rPr lang="ru-RU" dirty="0">
                <a:solidFill>
                  <a:schemeClr val="bg1"/>
                </a:solidFill>
              </a:rPr>
              <a:t>г. Владивосток -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9D3846-B912-403D-A194-F099B8DB63D9}"/>
              </a:ext>
            </a:extLst>
          </p:cNvPr>
          <p:cNvSpPr/>
          <p:nvPr/>
        </p:nvSpPr>
        <p:spPr>
          <a:xfrm>
            <a:off x="179512" y="323973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ООО «ПРЕОРА» - эксклюзивный дистрибьютор компании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Socomec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 </a:t>
            </a:r>
            <a:endParaRPr kumimoji="0" lang="fr-FR" sz="1800" b="1" i="1" u="none" strike="noStrike" kern="0" cap="none" spc="0" normalizeH="0" baseline="0" noProof="0" dirty="0">
              <a:ln>
                <a:noFill/>
              </a:ln>
              <a:solidFill>
                <a:srgbClr val="00539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309689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091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Реверсивные рубильники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78681" y="1603162"/>
            <a:ext cx="78081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640111" y="1280839"/>
            <a:ext cx="537919" cy="3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2000" dirty="0"/>
              <a:t>100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125159" y="1280839"/>
            <a:ext cx="537919" cy="3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2000" dirty="0"/>
              <a:t>125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03060" y="1280839"/>
            <a:ext cx="412658" cy="3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000" dirty="0"/>
              <a:t>25</a:t>
            </a:r>
            <a:endParaRPr lang="en-GB" sz="2000" dirty="0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3008078" y="1603162"/>
            <a:ext cx="0" cy="700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3203213" y="1603162"/>
            <a:ext cx="0" cy="700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992619" y="1603162"/>
            <a:ext cx="0" cy="700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7807337" y="1614374"/>
            <a:ext cx="0" cy="6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7478395" y="1246947"/>
            <a:ext cx="663180" cy="3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2000" dirty="0"/>
              <a:t>3200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79291" y="1756551"/>
            <a:ext cx="1987190" cy="57814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9" y="1795830"/>
            <a:ext cx="509679" cy="460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1714488"/>
            <a:ext cx="148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COMO C</a:t>
            </a:r>
          </a:p>
          <a:p>
            <a:r>
              <a:rPr lang="en-US" b="1" dirty="0"/>
              <a:t>25 – 100 A</a:t>
            </a:r>
            <a:endParaRPr lang="ru-RU" b="1" dirty="0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2054076" y="1597299"/>
            <a:ext cx="0" cy="700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662938" y="1276209"/>
            <a:ext cx="412658" cy="3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dirty="0"/>
              <a:t>63</a:t>
            </a:r>
            <a:endParaRPr lang="en-GB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03212" y="3954466"/>
            <a:ext cx="4427734" cy="94595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73" y="4048485"/>
            <a:ext cx="790195" cy="74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TextBox 32"/>
          <p:cNvSpPr txBox="1"/>
          <p:nvPr/>
        </p:nvSpPr>
        <p:spPr>
          <a:xfrm>
            <a:off x="4962319" y="4080988"/>
            <a:ext cx="1732352" cy="570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SIRCOVER</a:t>
            </a:r>
          </a:p>
          <a:p>
            <a:r>
              <a:rPr lang="en-US" dirty="0"/>
              <a:t>125 – 3150 A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054076" y="4958409"/>
            <a:ext cx="5753261" cy="100902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40" y="5085717"/>
            <a:ext cx="1264312" cy="84361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709427" y="5043445"/>
            <a:ext cx="1986455" cy="570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ATyS</a:t>
            </a:r>
            <a:endParaRPr lang="en-US" b="1" dirty="0"/>
          </a:p>
          <a:p>
            <a:r>
              <a:rPr lang="en-US" dirty="0"/>
              <a:t>63 – 3200 A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8459" y="2397756"/>
            <a:ext cx="2195248" cy="63063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428728" y="2395530"/>
            <a:ext cx="175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SIRCOVER M</a:t>
            </a:r>
          </a:p>
          <a:p>
            <a:r>
              <a:rPr lang="en-US" b="1" dirty="0"/>
              <a:t>25 – 100 A</a:t>
            </a:r>
            <a:endParaRPr lang="ru-RU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1" y="2460820"/>
            <a:ext cx="697346" cy="50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1748652" y="3088467"/>
            <a:ext cx="1769556" cy="8228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285984" y="3151530"/>
            <a:ext cx="162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SIRCO VM</a:t>
            </a:r>
          </a:p>
          <a:p>
            <a:r>
              <a:rPr lang="en-US" b="1" dirty="0"/>
              <a:t>63 – 125 A</a:t>
            </a:r>
            <a:endParaRPr lang="ru-RU" b="1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9" y="3256488"/>
            <a:ext cx="537333" cy="386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004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08590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Реверсивные рубильники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2290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COMO  C</a:t>
            </a:r>
            <a:endParaRPr lang="ru-RU" sz="4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3" y="2214554"/>
            <a:ext cx="3446179" cy="2929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4355976" y="2045981"/>
            <a:ext cx="471045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25 – 100 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3</a:t>
            </a:r>
            <a:r>
              <a:rPr lang="en-US" sz="2400" dirty="0"/>
              <a:t>/</a:t>
            </a:r>
            <a:r>
              <a:rPr lang="ru-RU" sz="2400" dirty="0"/>
              <a:t>4</a:t>
            </a:r>
            <a:r>
              <a:rPr lang="en-US" sz="2400" dirty="0"/>
              <a:t> </a:t>
            </a:r>
            <a:r>
              <a:rPr lang="ru-RU" sz="2400" dirty="0"/>
              <a:t>полюсные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Переключение: </a:t>
            </a:r>
            <a:r>
              <a:rPr lang="en-US" sz="2400" dirty="0"/>
              <a:t>	I – II,</a:t>
            </a:r>
          </a:p>
          <a:p>
            <a:pPr lvl="6"/>
            <a:r>
              <a:rPr lang="en-US" sz="2400" dirty="0"/>
              <a:t>I – 0 – II,</a:t>
            </a:r>
          </a:p>
          <a:p>
            <a:r>
              <a:rPr lang="en-US" sz="2400" dirty="0"/>
              <a:t>			I – I+II – 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Прямое и выносное управление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Выключатель в корпусе </a:t>
            </a:r>
            <a:r>
              <a:rPr lang="en-US" sz="2400" dirty="0"/>
              <a:t>IP65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346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Реверсивные рубильники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22" y="1159361"/>
            <a:ext cx="47534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SIRCO  VM </a:t>
            </a:r>
            <a:r>
              <a:rPr lang="en-US" sz="4400" b="1" dirty="0" err="1"/>
              <a:t>commut</a:t>
            </a:r>
            <a:endParaRPr lang="ru-RU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45048" y="2275826"/>
            <a:ext cx="43132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65 – 125 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3</a:t>
            </a:r>
            <a:r>
              <a:rPr lang="en-US" sz="2000" dirty="0"/>
              <a:t>/</a:t>
            </a:r>
            <a:r>
              <a:rPr lang="ru-RU" sz="2000" dirty="0"/>
              <a:t>4</a:t>
            </a:r>
            <a:r>
              <a:rPr lang="en-US" sz="2000" dirty="0"/>
              <a:t> </a:t>
            </a:r>
            <a:r>
              <a:rPr lang="ru-RU" sz="2000" dirty="0"/>
              <a:t>полюсные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Переключение </a:t>
            </a:r>
            <a:r>
              <a:rPr lang="en-US" sz="2000" dirty="0"/>
              <a:t>	I – 0 – II,</a:t>
            </a:r>
          </a:p>
          <a:p>
            <a:r>
              <a:rPr lang="en-US" sz="2000" dirty="0"/>
              <a:t>			I – I+II – 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Прямое и выносное управление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Видимый разрыв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0" y="2500306"/>
            <a:ext cx="3207884" cy="2296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0906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Реверсивные рубильники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22" y="1159361"/>
            <a:ext cx="4555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SIRCOVER  M</a:t>
            </a:r>
            <a:endParaRPr lang="ru-RU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16486" y="2325239"/>
            <a:ext cx="43132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25 – 100 </a:t>
            </a:r>
            <a:r>
              <a:rPr lang="en-US" sz="2000" dirty="0"/>
              <a:t>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3</a:t>
            </a:r>
            <a:r>
              <a:rPr lang="en-US" sz="2000" dirty="0"/>
              <a:t>/</a:t>
            </a:r>
            <a:r>
              <a:rPr lang="ru-RU" sz="2000" dirty="0"/>
              <a:t>4</a:t>
            </a:r>
            <a:r>
              <a:rPr lang="en-US" sz="2000" dirty="0"/>
              <a:t> </a:t>
            </a:r>
            <a:r>
              <a:rPr lang="ru-RU" sz="2000" dirty="0"/>
              <a:t>полюсные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Переключение </a:t>
            </a:r>
            <a:r>
              <a:rPr lang="en-US" sz="2000" dirty="0"/>
              <a:t>	I – 0 – II,</a:t>
            </a:r>
          </a:p>
          <a:p>
            <a:r>
              <a:rPr lang="en-US" sz="2000" dirty="0"/>
              <a:t>			I – I+II – 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Прямое и выносное управление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2 выключателя </a:t>
            </a:r>
            <a:r>
              <a:rPr lang="en-US" sz="2000" dirty="0"/>
              <a:t>SIRCO M + </a:t>
            </a:r>
            <a:endParaRPr lang="ru-RU" sz="2000" dirty="0"/>
          </a:p>
          <a:p>
            <a:r>
              <a:rPr lang="ru-RU" sz="2000" dirty="0"/>
              <a:t>набор  взаимоблокировки.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8" y="2000240"/>
            <a:ext cx="189811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143380"/>
            <a:ext cx="2643206" cy="1528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435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Реверсивные рубильники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560" y="1159361"/>
            <a:ext cx="3412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SIRCOVER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6" y="2143136"/>
            <a:ext cx="3048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402172" y="2138314"/>
            <a:ext cx="43132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125 – 3150 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Полностью видимый разрыв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Прямое и выносное управление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АС-22, АС-23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Переключение </a:t>
            </a:r>
            <a:r>
              <a:rPr lang="en-US" sz="2000" dirty="0"/>
              <a:t>	I – 0 – II,</a:t>
            </a:r>
          </a:p>
          <a:p>
            <a:r>
              <a:rPr lang="en-US" sz="2000" dirty="0"/>
              <a:t>			I – I+II – II</a:t>
            </a:r>
            <a:endParaRPr lang="ru-RU" sz="2000" dirty="0"/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3401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Реверсивные рубильники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22" y="1142984"/>
            <a:ext cx="476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SIDER </a:t>
            </a:r>
            <a:r>
              <a:rPr lang="en-US" sz="4400" b="1" dirty="0" err="1"/>
              <a:t>Commut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45048" y="2281190"/>
            <a:ext cx="43132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80</a:t>
            </a:r>
            <a:r>
              <a:rPr lang="ru-RU" sz="2000" dirty="0"/>
              <a:t> – </a:t>
            </a:r>
            <a:r>
              <a:rPr lang="en-US" sz="2000" dirty="0"/>
              <a:t>1600</a:t>
            </a:r>
            <a:r>
              <a:rPr lang="ru-RU" sz="2000" dirty="0"/>
              <a:t> 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Полностью видимый разрыв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Прямое и выносное управление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АС-22, АС-23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Переключение </a:t>
            </a:r>
            <a:r>
              <a:rPr lang="en-US" sz="2000" dirty="0"/>
              <a:t>	I – 0 – II,</a:t>
            </a:r>
          </a:p>
          <a:p>
            <a:r>
              <a:rPr lang="en-US" sz="2000" dirty="0"/>
              <a:t>			I – I+II – II</a:t>
            </a:r>
            <a:endParaRPr lang="ru-RU" sz="2000" dirty="0"/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" y="2402468"/>
            <a:ext cx="3463224" cy="203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7068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Реверсивные рубильники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6808" y="980728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/>
              <a:t>AT</a:t>
            </a:r>
            <a:r>
              <a:rPr lang="fr-FR" sz="9600" dirty="0">
                <a:solidFill>
                  <a:srgbClr val="FF0000"/>
                </a:solidFill>
              </a:rPr>
              <a:t>y</a:t>
            </a:r>
            <a:r>
              <a:rPr lang="fr-FR" sz="9600" dirty="0"/>
              <a:t>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58" y="4214818"/>
            <a:ext cx="2095500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82" y="4000504"/>
            <a:ext cx="2095500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4" y="2214554"/>
            <a:ext cx="2317624" cy="1554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96" y="2119960"/>
            <a:ext cx="2413532" cy="188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67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u="sng" dirty="0">
                <a:solidFill>
                  <a:schemeClr val="tx1"/>
                </a:solidFill>
              </a:rPr>
              <a:t>Линейка </a:t>
            </a:r>
            <a:r>
              <a:rPr lang="en-US" sz="4000" u="sng" dirty="0" err="1">
                <a:solidFill>
                  <a:schemeClr val="tx1"/>
                </a:solidFill>
              </a:rPr>
              <a:t>ATyS</a:t>
            </a:r>
            <a:endParaRPr lang="en-US" sz="4000" u="sng" dirty="0">
              <a:solidFill>
                <a:schemeClr val="tx1"/>
              </a:solidFill>
            </a:endParaRPr>
          </a:p>
          <a:p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1600" y="1928802"/>
            <a:ext cx="3517900" cy="4114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2800" b="1" dirty="0">
                <a:solidFill>
                  <a:schemeClr val="bg1"/>
                </a:solidFill>
              </a:rPr>
              <a:t>Внешняя автоматика</a:t>
            </a:r>
            <a:endParaRPr lang="fr-FR" sz="28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fr-FR" sz="2800" b="1" dirty="0">
                <a:solidFill>
                  <a:schemeClr val="tx1"/>
                </a:solidFill>
              </a:rPr>
              <a:t>ATyS 3</a:t>
            </a:r>
          </a:p>
          <a:p>
            <a:pPr>
              <a:buFontTx/>
              <a:buNone/>
            </a:pPr>
            <a:endParaRPr lang="fr-FR" sz="2800" b="1" i="1" dirty="0">
              <a:solidFill>
                <a:srgbClr val="FFFF99"/>
              </a:solidFill>
            </a:endParaRPr>
          </a:p>
          <a:p>
            <a:endParaRPr lang="fr-FR" sz="2800" i="1" dirty="0">
              <a:solidFill>
                <a:srgbClr val="FFFF99"/>
              </a:solidFill>
            </a:endParaRPr>
          </a:p>
          <a:p>
            <a:endParaRPr lang="fr-FR" sz="2400" dirty="0"/>
          </a:p>
        </p:txBody>
      </p:sp>
      <p:pic>
        <p:nvPicPr>
          <p:cNvPr id="9" name="Picture 3" descr="atys_003_a_1_c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88" y="3686175"/>
            <a:ext cx="28289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atys_007_a_1_c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38" y="3616325"/>
            <a:ext cx="28844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55713" y="1252502"/>
            <a:ext cx="7602537" cy="6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ru-RU" sz="3200" b="0" dirty="0"/>
              <a:t>От</a:t>
            </a:r>
            <a:r>
              <a:rPr lang="fr-FR" sz="3200" b="0" dirty="0"/>
              <a:t>  125 </a:t>
            </a:r>
            <a:r>
              <a:rPr lang="ru-RU" sz="3200" b="0" dirty="0"/>
              <a:t>до</a:t>
            </a:r>
            <a:r>
              <a:rPr lang="fr-FR" sz="3200" b="0" dirty="0"/>
              <a:t> </a:t>
            </a:r>
            <a:r>
              <a:rPr lang="en-US" sz="3200" b="0" dirty="0"/>
              <a:t>3200 </a:t>
            </a:r>
            <a:r>
              <a:rPr lang="fr-FR" sz="3200" b="0" dirty="0"/>
              <a:t>A, 3 </a:t>
            </a:r>
            <a:r>
              <a:rPr lang="ru-RU" sz="3200" b="0" dirty="0"/>
              <a:t>или</a:t>
            </a:r>
            <a:r>
              <a:rPr lang="fr-FR" sz="3200" b="0" dirty="0"/>
              <a:t> 4 </a:t>
            </a:r>
            <a:r>
              <a:rPr lang="ru-RU" sz="3200" b="0" dirty="0"/>
              <a:t>полюса</a:t>
            </a:r>
            <a:endParaRPr lang="fr-FR" sz="3200" b="0" dirty="0"/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endParaRPr lang="fr-FR" sz="3200" i="1" dirty="0"/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endParaRPr lang="fr-FR" b="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913339" y="1928802"/>
            <a:ext cx="3516313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sz="2800" dirty="0">
                <a:solidFill>
                  <a:srgbClr val="FFFFFF"/>
                </a:solidFill>
              </a:rPr>
              <a:t>Встроенная автоматика</a:t>
            </a:r>
            <a:endParaRPr lang="fr-FR" sz="2800" dirty="0">
              <a:solidFill>
                <a:srgbClr val="FFFFFF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fr-FR" sz="2800" b="1" dirty="0"/>
              <a:t>			</a:t>
            </a:r>
            <a:r>
              <a:rPr lang="fr-FR" sz="2800" b="1" dirty="0" err="1"/>
              <a:t>ATyS</a:t>
            </a:r>
            <a:r>
              <a:rPr lang="fr-FR" sz="2800" b="1" dirty="0"/>
              <a:t> 6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endParaRPr lang="fr-FR" sz="2800" i="1" dirty="0">
              <a:solidFill>
                <a:srgbClr val="FFFF66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endParaRPr lang="fr-FR" b="0" i="1" dirty="0"/>
          </a:p>
        </p:txBody>
      </p:sp>
    </p:spTree>
    <p:extLst>
      <p:ext uri="{BB962C8B-B14F-4D97-AF65-F5344CB8AC3E}">
        <p14:creationId xmlns:p14="http://schemas.microsoft.com/office/powerpoint/2010/main" val="381687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u="sng" dirty="0">
                <a:solidFill>
                  <a:schemeClr val="tx1"/>
                </a:solidFill>
              </a:rPr>
              <a:t>Устройство</a:t>
            </a:r>
            <a:endParaRPr lang="en-US" u="sng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pic>
        <p:nvPicPr>
          <p:cNvPr id="4" name="Picture 2" descr="AtysInstallation_inter_R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91" y="1497015"/>
            <a:ext cx="2327275" cy="2289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3563" y="1412875"/>
            <a:ext cx="2122487" cy="2087563"/>
            <a:chOff x="1007" y="826"/>
            <a:chExt cx="1448" cy="1315"/>
          </a:xfrm>
        </p:grpSpPr>
        <p:pic>
          <p:nvPicPr>
            <p:cNvPr id="8" name="Picture 4" descr="CD B6 barres de po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2" y="826"/>
              <a:ext cx="1208" cy="9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007" y="1861"/>
              <a:ext cx="1448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085" tIns="44764" rIns="86085" bIns="44764">
              <a:spAutoFit/>
            </a:bodyPr>
            <a:lstStyle>
              <a:lvl1pPr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300" b="0" dirty="0" err="1">
                  <a:solidFill>
                    <a:schemeClr val="tx2"/>
                  </a:solidFill>
                </a:rPr>
                <a:t>Sircover</a:t>
              </a:r>
              <a:r>
                <a:rPr lang="en-GB" sz="2300" b="0" dirty="0">
                  <a:solidFill>
                    <a:schemeClr val="tx2"/>
                  </a:solidFill>
                </a:rPr>
                <a:t> CD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14612" y="1425578"/>
            <a:ext cx="3470275" cy="2503488"/>
            <a:chOff x="3628" y="759"/>
            <a:chExt cx="2368" cy="1577"/>
          </a:xfrm>
        </p:grpSpPr>
        <p:pic>
          <p:nvPicPr>
            <p:cNvPr id="11" name="Picture 7" descr="Bloc_interrupteur_RV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759"/>
              <a:ext cx="1219" cy="10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628" y="1838"/>
              <a:ext cx="236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085" tIns="44764" rIns="86085" bIns="44764">
              <a:spAutoFit/>
            </a:bodyPr>
            <a:lstStyle>
              <a:lvl1pPr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300" b="0" dirty="0">
                  <a:solidFill>
                    <a:schemeClr val="tx2"/>
                  </a:solidFill>
                </a:rPr>
                <a:t>Мотор привод и контроллер</a:t>
              </a:r>
              <a:endParaRPr lang="en-GB" sz="2300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5" name="Picture 4" descr="atys_007_a_1_c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76" y="4071942"/>
            <a:ext cx="2676470" cy="183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u="sng" dirty="0">
                <a:solidFill>
                  <a:schemeClr val="tx1"/>
                </a:solidFill>
              </a:rPr>
              <a:t>Линейка </a:t>
            </a:r>
            <a:r>
              <a:rPr lang="en-US" sz="4000" u="sng" dirty="0" err="1">
                <a:solidFill>
                  <a:schemeClr val="tx1"/>
                </a:solidFill>
              </a:rPr>
              <a:t>ATyS</a:t>
            </a:r>
            <a:r>
              <a:rPr lang="en-US" sz="4000" u="sng" dirty="0">
                <a:solidFill>
                  <a:schemeClr val="tx1"/>
                </a:solidFill>
              </a:rPr>
              <a:t> 3</a:t>
            </a: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2787" y="3265489"/>
            <a:ext cx="25177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8" tIns="40009" rIns="80018" bIns="40009">
            <a:spAutoFit/>
          </a:bodyPr>
          <a:lstStyle>
            <a:lvl1pPr defTabSz="8747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900" dirty="0" err="1">
                <a:latin typeface="+mn-lt"/>
                <a:sym typeface="Symbol" pitchFamily="18" charset="2"/>
              </a:rPr>
              <a:t>ATyS</a:t>
            </a:r>
            <a:r>
              <a:rPr lang="en-GB" sz="1900" dirty="0">
                <a:latin typeface="+mn-lt"/>
                <a:sym typeface="Symbol" pitchFamily="18" charset="2"/>
              </a:rPr>
              <a:t> 3s</a:t>
            </a:r>
            <a:endParaRPr lang="en-GB" sz="1900" b="0" dirty="0">
              <a:latin typeface="+mn-lt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54753" y="3181348"/>
            <a:ext cx="25177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8" tIns="40009" rIns="80018" bIns="40009">
            <a:spAutoFit/>
          </a:bodyPr>
          <a:lstStyle>
            <a:lvl1pPr defTabSz="8747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900" dirty="0" err="1">
                <a:latin typeface="+mj-lt"/>
                <a:sym typeface="Symbol" pitchFamily="18" charset="2"/>
              </a:rPr>
              <a:t>ATyS</a:t>
            </a:r>
            <a:r>
              <a:rPr lang="en-GB" sz="1900" dirty="0">
                <a:latin typeface="+mj-lt"/>
                <a:sym typeface="Symbol" pitchFamily="18" charset="2"/>
              </a:rPr>
              <a:t> 3e</a:t>
            </a:r>
            <a:endParaRPr lang="en-GB" sz="1900" b="0" dirty="0">
              <a:latin typeface="+mj-lt"/>
            </a:endParaRPr>
          </a:p>
        </p:txBody>
      </p:sp>
      <p:pic>
        <p:nvPicPr>
          <p:cNvPr id="9" name="Picture 6" descr="atys_003_a_1_c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305265"/>
            <a:ext cx="2441575" cy="17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atys_013_a_1_c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305265"/>
            <a:ext cx="2033358" cy="20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63586" y="3789363"/>
            <a:ext cx="3522662" cy="257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8" tIns="40009" rIns="80018" bIns="40009">
            <a:spAutoFit/>
          </a:bodyPr>
          <a:lstStyle>
            <a:lvl1pPr defTabSz="8747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b="0" dirty="0"/>
              <a:t>Питание с одного ввода 230 </a:t>
            </a:r>
            <a:r>
              <a:rPr lang="en-US" sz="1800" b="0" dirty="0" err="1"/>
              <a:t>Vac</a:t>
            </a:r>
            <a:endParaRPr lang="en-US" sz="1800" b="0" dirty="0"/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b="0" dirty="0"/>
              <a:t>Ручное / автоматическое управление</a:t>
            </a:r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endParaRPr lang="en-GB" sz="1800" b="0" dirty="0"/>
          </a:p>
          <a:p>
            <a:pPr algn="l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sz="1800" b="0" dirty="0">
              <a:solidFill>
                <a:srgbClr val="FFFFFF"/>
              </a:solidFill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960171" y="3789363"/>
            <a:ext cx="3522662" cy="38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18" tIns="40009" rIns="80018" bIns="40009">
            <a:spAutoFit/>
          </a:bodyPr>
          <a:lstStyle>
            <a:lvl1pPr defTabSz="8747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b="0" dirty="0"/>
              <a:t>Питание с двух вводов 230 </a:t>
            </a:r>
            <a:r>
              <a:rPr lang="en-US" sz="1800" b="0" dirty="0" err="1"/>
              <a:t>Vac</a:t>
            </a:r>
            <a:endParaRPr lang="en-US" sz="1800" b="0" dirty="0"/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b="0" dirty="0"/>
              <a:t>Модуль связи </a:t>
            </a:r>
            <a:r>
              <a:rPr lang="en-US" sz="1800" b="0" dirty="0"/>
              <a:t>RS485 </a:t>
            </a:r>
            <a:endParaRPr lang="ru-RU" sz="1800" b="0" dirty="0"/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800" b="0" dirty="0"/>
              <a:t>Модуль 2 входа/2 выхода (таймер </a:t>
            </a:r>
            <a:r>
              <a:rPr lang="ru-RU" sz="1800" b="0" dirty="0" err="1"/>
              <a:t>откл</a:t>
            </a:r>
            <a:r>
              <a:rPr lang="ru-RU" sz="1800" b="0" dirty="0"/>
              <a:t> нагрузки)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ru-RU" sz="1800" b="0" dirty="0"/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endParaRPr lang="ru-RU" sz="1800" b="0" dirty="0"/>
          </a:p>
          <a:p>
            <a:pPr marL="285750" indent="-285750" algn="l">
              <a:spcBef>
                <a:spcPct val="50000"/>
              </a:spcBef>
              <a:buFont typeface="Arial" pitchFamily="34" charset="0"/>
              <a:buChar char="•"/>
            </a:pPr>
            <a:endParaRPr lang="en-GB" sz="1800" b="0" dirty="0"/>
          </a:p>
          <a:p>
            <a:pPr algn="l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sz="1800" b="0" dirty="0">
              <a:solidFill>
                <a:srgbClr val="FFFFFF"/>
              </a:solidFill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GB" sz="1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77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8265" y="1158893"/>
            <a:ext cx="3017339" cy="5056869"/>
            <a:chOff x="238" y="763"/>
            <a:chExt cx="2022" cy="3276"/>
          </a:xfrm>
        </p:grpSpPr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842" y="1899"/>
              <a:ext cx="1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Переключатели</a:t>
              </a:r>
              <a:endParaRPr lang="fr-FR" dirty="0"/>
            </a:p>
          </p:txBody>
        </p:sp>
        <p:pic>
          <p:nvPicPr>
            <p:cNvPr id="4" name="Picture 8" descr="Picto-commu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1750"/>
              <a:ext cx="634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9" descr="Picto-inter-fu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2289"/>
              <a:ext cx="634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39" y="3367"/>
              <a:ext cx="632" cy="5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339" y="3456"/>
              <a:ext cx="435" cy="402"/>
            </a:xfrm>
            <a:custGeom>
              <a:avLst/>
              <a:gdLst>
                <a:gd name="T0" fmla="*/ 11161 w 11295"/>
                <a:gd name="T1" fmla="*/ 0 h 11664"/>
                <a:gd name="T2" fmla="*/ 0 w 11295"/>
                <a:gd name="T3" fmla="*/ 0 h 11664"/>
                <a:gd name="T4" fmla="*/ 0 w 11295"/>
                <a:gd name="T5" fmla="*/ 11664 h 11664"/>
                <a:gd name="T6" fmla="*/ 11295 w 11295"/>
                <a:gd name="T7" fmla="*/ 11664 h 11664"/>
                <a:gd name="T8" fmla="*/ 11295 w 11295"/>
                <a:gd name="T9" fmla="*/ 0 h 11664"/>
                <a:gd name="T10" fmla="*/ 11161 w 11295"/>
                <a:gd name="T11" fmla="*/ 0 h 1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95" h="11664">
                  <a:moveTo>
                    <a:pt x="11161" y="0"/>
                  </a:moveTo>
                  <a:lnTo>
                    <a:pt x="0" y="0"/>
                  </a:lnTo>
                  <a:lnTo>
                    <a:pt x="0" y="11664"/>
                  </a:lnTo>
                  <a:lnTo>
                    <a:pt x="11295" y="11664"/>
                  </a:lnTo>
                  <a:lnTo>
                    <a:pt x="11295" y="0"/>
                  </a:lnTo>
                  <a:lnTo>
                    <a:pt x="11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350" y="3465"/>
              <a:ext cx="413" cy="383"/>
            </a:xfrm>
            <a:custGeom>
              <a:avLst/>
              <a:gdLst>
                <a:gd name="T0" fmla="*/ 10754 w 10754"/>
                <a:gd name="T1" fmla="*/ 165 h 11106"/>
                <a:gd name="T2" fmla="*/ 10754 w 10754"/>
                <a:gd name="T3" fmla="*/ 1101 h 11106"/>
                <a:gd name="T4" fmla="*/ 10754 w 10754"/>
                <a:gd name="T5" fmla="*/ 2640 h 11106"/>
                <a:gd name="T6" fmla="*/ 10754 w 10754"/>
                <a:gd name="T7" fmla="*/ 4541 h 11106"/>
                <a:gd name="T8" fmla="*/ 10754 w 10754"/>
                <a:gd name="T9" fmla="*/ 6564 h 11106"/>
                <a:gd name="T10" fmla="*/ 10754 w 10754"/>
                <a:gd name="T11" fmla="*/ 8465 h 11106"/>
                <a:gd name="T12" fmla="*/ 10754 w 10754"/>
                <a:gd name="T13" fmla="*/ 10004 h 11106"/>
                <a:gd name="T14" fmla="*/ 10754 w 10754"/>
                <a:gd name="T15" fmla="*/ 10940 h 11106"/>
                <a:gd name="T16" fmla="*/ 10593 w 10754"/>
                <a:gd name="T17" fmla="*/ 11106 h 11106"/>
                <a:gd name="T18" fmla="*/ 9687 w 10754"/>
                <a:gd name="T19" fmla="*/ 11106 h 11106"/>
                <a:gd name="T20" fmla="*/ 8197 w 10754"/>
                <a:gd name="T21" fmla="*/ 11106 h 11106"/>
                <a:gd name="T22" fmla="*/ 6355 w 10754"/>
                <a:gd name="T23" fmla="*/ 11106 h 11106"/>
                <a:gd name="T24" fmla="*/ 4397 w 10754"/>
                <a:gd name="T25" fmla="*/ 11106 h 11106"/>
                <a:gd name="T26" fmla="*/ 2557 w 10754"/>
                <a:gd name="T27" fmla="*/ 11106 h 11106"/>
                <a:gd name="T28" fmla="*/ 1066 w 10754"/>
                <a:gd name="T29" fmla="*/ 11106 h 11106"/>
                <a:gd name="T30" fmla="*/ 160 w 10754"/>
                <a:gd name="T31" fmla="*/ 11106 h 11106"/>
                <a:gd name="T32" fmla="*/ 0 w 10754"/>
                <a:gd name="T33" fmla="*/ 10940 h 11106"/>
                <a:gd name="T34" fmla="*/ 0 w 10754"/>
                <a:gd name="T35" fmla="*/ 10004 h 11106"/>
                <a:gd name="T36" fmla="*/ 0 w 10754"/>
                <a:gd name="T37" fmla="*/ 8465 h 11106"/>
                <a:gd name="T38" fmla="*/ 0 w 10754"/>
                <a:gd name="T39" fmla="*/ 6564 h 11106"/>
                <a:gd name="T40" fmla="*/ 0 w 10754"/>
                <a:gd name="T41" fmla="*/ 4541 h 11106"/>
                <a:gd name="T42" fmla="*/ 0 w 10754"/>
                <a:gd name="T43" fmla="*/ 2640 h 11106"/>
                <a:gd name="T44" fmla="*/ 0 w 10754"/>
                <a:gd name="T45" fmla="*/ 1101 h 11106"/>
                <a:gd name="T46" fmla="*/ 0 w 10754"/>
                <a:gd name="T47" fmla="*/ 165 h 11106"/>
                <a:gd name="T48" fmla="*/ 160 w 10754"/>
                <a:gd name="T49" fmla="*/ 0 h 11106"/>
                <a:gd name="T50" fmla="*/ 1066 w 10754"/>
                <a:gd name="T51" fmla="*/ 0 h 11106"/>
                <a:gd name="T52" fmla="*/ 2557 w 10754"/>
                <a:gd name="T53" fmla="*/ 0 h 11106"/>
                <a:gd name="T54" fmla="*/ 4397 w 10754"/>
                <a:gd name="T55" fmla="*/ 0 h 11106"/>
                <a:gd name="T56" fmla="*/ 6355 w 10754"/>
                <a:gd name="T57" fmla="*/ 0 h 11106"/>
                <a:gd name="T58" fmla="*/ 8197 w 10754"/>
                <a:gd name="T59" fmla="*/ 0 h 11106"/>
                <a:gd name="T60" fmla="*/ 9687 w 10754"/>
                <a:gd name="T61" fmla="*/ 0 h 11106"/>
                <a:gd name="T62" fmla="*/ 10593 w 10754"/>
                <a:gd name="T63" fmla="*/ 0 h 1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54" h="11106">
                  <a:moveTo>
                    <a:pt x="10754" y="0"/>
                  </a:moveTo>
                  <a:lnTo>
                    <a:pt x="10754" y="165"/>
                  </a:lnTo>
                  <a:lnTo>
                    <a:pt x="10754" y="543"/>
                  </a:lnTo>
                  <a:lnTo>
                    <a:pt x="10754" y="1101"/>
                  </a:lnTo>
                  <a:lnTo>
                    <a:pt x="10754" y="1811"/>
                  </a:lnTo>
                  <a:lnTo>
                    <a:pt x="10754" y="2640"/>
                  </a:lnTo>
                  <a:lnTo>
                    <a:pt x="10754" y="3560"/>
                  </a:lnTo>
                  <a:lnTo>
                    <a:pt x="10754" y="4541"/>
                  </a:lnTo>
                  <a:lnTo>
                    <a:pt x="10754" y="5553"/>
                  </a:lnTo>
                  <a:lnTo>
                    <a:pt x="10754" y="6564"/>
                  </a:lnTo>
                  <a:lnTo>
                    <a:pt x="10754" y="7545"/>
                  </a:lnTo>
                  <a:lnTo>
                    <a:pt x="10754" y="8465"/>
                  </a:lnTo>
                  <a:lnTo>
                    <a:pt x="10754" y="9294"/>
                  </a:lnTo>
                  <a:lnTo>
                    <a:pt x="10754" y="10004"/>
                  </a:lnTo>
                  <a:lnTo>
                    <a:pt x="10754" y="10562"/>
                  </a:lnTo>
                  <a:lnTo>
                    <a:pt x="10754" y="10940"/>
                  </a:lnTo>
                  <a:lnTo>
                    <a:pt x="10754" y="11106"/>
                  </a:lnTo>
                  <a:lnTo>
                    <a:pt x="10593" y="11106"/>
                  </a:lnTo>
                  <a:lnTo>
                    <a:pt x="10227" y="11106"/>
                  </a:lnTo>
                  <a:lnTo>
                    <a:pt x="9687" y="11106"/>
                  </a:lnTo>
                  <a:lnTo>
                    <a:pt x="8999" y="11106"/>
                  </a:lnTo>
                  <a:lnTo>
                    <a:pt x="8197" y="11106"/>
                  </a:lnTo>
                  <a:lnTo>
                    <a:pt x="7305" y="11106"/>
                  </a:lnTo>
                  <a:lnTo>
                    <a:pt x="6355" y="11106"/>
                  </a:lnTo>
                  <a:lnTo>
                    <a:pt x="5376" y="11106"/>
                  </a:lnTo>
                  <a:lnTo>
                    <a:pt x="4397" y="11106"/>
                  </a:lnTo>
                  <a:lnTo>
                    <a:pt x="3448" y="11106"/>
                  </a:lnTo>
                  <a:lnTo>
                    <a:pt x="2557" y="11106"/>
                  </a:lnTo>
                  <a:lnTo>
                    <a:pt x="1753" y="11106"/>
                  </a:lnTo>
                  <a:lnTo>
                    <a:pt x="1066" y="11106"/>
                  </a:lnTo>
                  <a:lnTo>
                    <a:pt x="525" y="11106"/>
                  </a:lnTo>
                  <a:lnTo>
                    <a:pt x="160" y="11106"/>
                  </a:lnTo>
                  <a:lnTo>
                    <a:pt x="0" y="11106"/>
                  </a:lnTo>
                  <a:lnTo>
                    <a:pt x="0" y="10940"/>
                  </a:lnTo>
                  <a:lnTo>
                    <a:pt x="0" y="10562"/>
                  </a:lnTo>
                  <a:lnTo>
                    <a:pt x="0" y="10004"/>
                  </a:lnTo>
                  <a:lnTo>
                    <a:pt x="0" y="9294"/>
                  </a:lnTo>
                  <a:lnTo>
                    <a:pt x="0" y="8465"/>
                  </a:lnTo>
                  <a:lnTo>
                    <a:pt x="0" y="7545"/>
                  </a:lnTo>
                  <a:lnTo>
                    <a:pt x="0" y="6564"/>
                  </a:lnTo>
                  <a:lnTo>
                    <a:pt x="0" y="5553"/>
                  </a:lnTo>
                  <a:lnTo>
                    <a:pt x="0" y="4541"/>
                  </a:lnTo>
                  <a:lnTo>
                    <a:pt x="0" y="3560"/>
                  </a:lnTo>
                  <a:lnTo>
                    <a:pt x="0" y="2640"/>
                  </a:lnTo>
                  <a:lnTo>
                    <a:pt x="0" y="1811"/>
                  </a:lnTo>
                  <a:lnTo>
                    <a:pt x="0" y="1101"/>
                  </a:lnTo>
                  <a:lnTo>
                    <a:pt x="0" y="543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525" y="0"/>
                  </a:lnTo>
                  <a:lnTo>
                    <a:pt x="1066" y="0"/>
                  </a:lnTo>
                  <a:lnTo>
                    <a:pt x="1753" y="0"/>
                  </a:lnTo>
                  <a:lnTo>
                    <a:pt x="2557" y="0"/>
                  </a:lnTo>
                  <a:lnTo>
                    <a:pt x="3448" y="0"/>
                  </a:lnTo>
                  <a:lnTo>
                    <a:pt x="4397" y="0"/>
                  </a:lnTo>
                  <a:lnTo>
                    <a:pt x="5376" y="0"/>
                  </a:lnTo>
                  <a:lnTo>
                    <a:pt x="6355" y="0"/>
                  </a:lnTo>
                  <a:lnTo>
                    <a:pt x="7305" y="0"/>
                  </a:lnTo>
                  <a:lnTo>
                    <a:pt x="8197" y="0"/>
                  </a:lnTo>
                  <a:lnTo>
                    <a:pt x="8999" y="0"/>
                  </a:lnTo>
                  <a:lnTo>
                    <a:pt x="9687" y="0"/>
                  </a:lnTo>
                  <a:lnTo>
                    <a:pt x="10227" y="0"/>
                  </a:lnTo>
                  <a:lnTo>
                    <a:pt x="10593" y="0"/>
                  </a:lnTo>
                  <a:lnTo>
                    <a:pt x="10754" y="0"/>
                  </a:lnTo>
                  <a:close/>
                </a:path>
              </a:pathLst>
            </a:custGeom>
            <a:solidFill>
              <a:srgbClr val="1F1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41" y="3461"/>
              <a:ext cx="28" cy="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58" y="3691"/>
              <a:ext cx="72" cy="1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65" y="3691"/>
              <a:ext cx="72" cy="1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579" y="3698"/>
              <a:ext cx="58" cy="135"/>
            </a:xfrm>
            <a:custGeom>
              <a:avLst/>
              <a:gdLst>
                <a:gd name="T0" fmla="*/ 1514 w 1514"/>
                <a:gd name="T1" fmla="*/ 70 h 3915"/>
                <a:gd name="T2" fmla="*/ 1514 w 1514"/>
                <a:gd name="T3" fmla="*/ 410 h 3915"/>
                <a:gd name="T4" fmla="*/ 1514 w 1514"/>
                <a:gd name="T5" fmla="*/ 950 h 3915"/>
                <a:gd name="T6" fmla="*/ 1514 w 1514"/>
                <a:gd name="T7" fmla="*/ 1608 h 3915"/>
                <a:gd name="T8" fmla="*/ 1514 w 1514"/>
                <a:gd name="T9" fmla="*/ 2306 h 3915"/>
                <a:gd name="T10" fmla="*/ 1514 w 1514"/>
                <a:gd name="T11" fmla="*/ 2965 h 3915"/>
                <a:gd name="T12" fmla="*/ 1514 w 1514"/>
                <a:gd name="T13" fmla="*/ 3503 h 3915"/>
                <a:gd name="T14" fmla="*/ 1514 w 1514"/>
                <a:gd name="T15" fmla="*/ 3843 h 3915"/>
                <a:gd name="T16" fmla="*/ 1473 w 1514"/>
                <a:gd name="T17" fmla="*/ 3915 h 3915"/>
                <a:gd name="T18" fmla="*/ 1331 w 1514"/>
                <a:gd name="T19" fmla="*/ 3915 h 3915"/>
                <a:gd name="T20" fmla="*/ 1125 w 1514"/>
                <a:gd name="T21" fmla="*/ 3915 h 3915"/>
                <a:gd name="T22" fmla="*/ 883 w 1514"/>
                <a:gd name="T23" fmla="*/ 3915 h 3915"/>
                <a:gd name="T24" fmla="*/ 629 w 1514"/>
                <a:gd name="T25" fmla="*/ 3915 h 3915"/>
                <a:gd name="T26" fmla="*/ 387 w 1514"/>
                <a:gd name="T27" fmla="*/ 3915 h 3915"/>
                <a:gd name="T28" fmla="*/ 183 w 1514"/>
                <a:gd name="T29" fmla="*/ 3915 h 3915"/>
                <a:gd name="T30" fmla="*/ 41 w 1514"/>
                <a:gd name="T31" fmla="*/ 3915 h 3915"/>
                <a:gd name="T32" fmla="*/ 0 w 1514"/>
                <a:gd name="T33" fmla="*/ 3843 h 3915"/>
                <a:gd name="T34" fmla="*/ 0 w 1514"/>
                <a:gd name="T35" fmla="*/ 3503 h 3915"/>
                <a:gd name="T36" fmla="*/ 0 w 1514"/>
                <a:gd name="T37" fmla="*/ 2965 h 3915"/>
                <a:gd name="T38" fmla="*/ 0 w 1514"/>
                <a:gd name="T39" fmla="*/ 2306 h 3915"/>
                <a:gd name="T40" fmla="*/ 0 w 1514"/>
                <a:gd name="T41" fmla="*/ 1608 h 3915"/>
                <a:gd name="T42" fmla="*/ 0 w 1514"/>
                <a:gd name="T43" fmla="*/ 950 h 3915"/>
                <a:gd name="T44" fmla="*/ 0 w 1514"/>
                <a:gd name="T45" fmla="*/ 410 h 3915"/>
                <a:gd name="T46" fmla="*/ 0 w 1514"/>
                <a:gd name="T47" fmla="*/ 70 h 3915"/>
                <a:gd name="T48" fmla="*/ 41 w 1514"/>
                <a:gd name="T49" fmla="*/ 0 h 3915"/>
                <a:gd name="T50" fmla="*/ 183 w 1514"/>
                <a:gd name="T51" fmla="*/ 0 h 3915"/>
                <a:gd name="T52" fmla="*/ 387 w 1514"/>
                <a:gd name="T53" fmla="*/ 0 h 3915"/>
                <a:gd name="T54" fmla="*/ 629 w 1514"/>
                <a:gd name="T55" fmla="*/ 0 h 3915"/>
                <a:gd name="T56" fmla="*/ 883 w 1514"/>
                <a:gd name="T57" fmla="*/ 0 h 3915"/>
                <a:gd name="T58" fmla="*/ 1125 w 1514"/>
                <a:gd name="T59" fmla="*/ 0 h 3915"/>
                <a:gd name="T60" fmla="*/ 1331 w 1514"/>
                <a:gd name="T61" fmla="*/ 0 h 3915"/>
                <a:gd name="T62" fmla="*/ 1473 w 1514"/>
                <a:gd name="T63" fmla="*/ 0 h 3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4" h="3915">
                  <a:moveTo>
                    <a:pt x="1514" y="0"/>
                  </a:moveTo>
                  <a:lnTo>
                    <a:pt x="1514" y="70"/>
                  </a:lnTo>
                  <a:lnTo>
                    <a:pt x="1514" y="210"/>
                  </a:lnTo>
                  <a:lnTo>
                    <a:pt x="1514" y="410"/>
                  </a:lnTo>
                  <a:lnTo>
                    <a:pt x="1514" y="660"/>
                  </a:lnTo>
                  <a:lnTo>
                    <a:pt x="1514" y="950"/>
                  </a:lnTo>
                  <a:lnTo>
                    <a:pt x="1514" y="1269"/>
                  </a:lnTo>
                  <a:lnTo>
                    <a:pt x="1514" y="1608"/>
                  </a:lnTo>
                  <a:lnTo>
                    <a:pt x="1514" y="1957"/>
                  </a:lnTo>
                  <a:lnTo>
                    <a:pt x="1514" y="2306"/>
                  </a:lnTo>
                  <a:lnTo>
                    <a:pt x="1514" y="2645"/>
                  </a:lnTo>
                  <a:lnTo>
                    <a:pt x="1514" y="2965"/>
                  </a:lnTo>
                  <a:lnTo>
                    <a:pt x="1514" y="3253"/>
                  </a:lnTo>
                  <a:lnTo>
                    <a:pt x="1514" y="3503"/>
                  </a:lnTo>
                  <a:lnTo>
                    <a:pt x="1514" y="3703"/>
                  </a:lnTo>
                  <a:lnTo>
                    <a:pt x="1514" y="3843"/>
                  </a:lnTo>
                  <a:lnTo>
                    <a:pt x="1514" y="3915"/>
                  </a:lnTo>
                  <a:lnTo>
                    <a:pt x="1473" y="3915"/>
                  </a:lnTo>
                  <a:lnTo>
                    <a:pt x="1411" y="3915"/>
                  </a:lnTo>
                  <a:lnTo>
                    <a:pt x="1331" y="3915"/>
                  </a:lnTo>
                  <a:lnTo>
                    <a:pt x="1234" y="3915"/>
                  </a:lnTo>
                  <a:lnTo>
                    <a:pt x="1125" y="3915"/>
                  </a:lnTo>
                  <a:lnTo>
                    <a:pt x="1008" y="3915"/>
                  </a:lnTo>
                  <a:lnTo>
                    <a:pt x="883" y="3915"/>
                  </a:lnTo>
                  <a:lnTo>
                    <a:pt x="756" y="3915"/>
                  </a:lnTo>
                  <a:lnTo>
                    <a:pt x="629" y="3915"/>
                  </a:lnTo>
                  <a:lnTo>
                    <a:pt x="506" y="3915"/>
                  </a:lnTo>
                  <a:lnTo>
                    <a:pt x="387" y="3915"/>
                  </a:lnTo>
                  <a:lnTo>
                    <a:pt x="279" y="3915"/>
                  </a:lnTo>
                  <a:lnTo>
                    <a:pt x="183" y="3915"/>
                  </a:lnTo>
                  <a:lnTo>
                    <a:pt x="103" y="3915"/>
                  </a:lnTo>
                  <a:lnTo>
                    <a:pt x="41" y="3915"/>
                  </a:lnTo>
                  <a:lnTo>
                    <a:pt x="0" y="3915"/>
                  </a:lnTo>
                  <a:lnTo>
                    <a:pt x="0" y="3843"/>
                  </a:lnTo>
                  <a:lnTo>
                    <a:pt x="0" y="3703"/>
                  </a:lnTo>
                  <a:lnTo>
                    <a:pt x="0" y="3503"/>
                  </a:lnTo>
                  <a:lnTo>
                    <a:pt x="0" y="3253"/>
                  </a:lnTo>
                  <a:lnTo>
                    <a:pt x="0" y="2965"/>
                  </a:lnTo>
                  <a:lnTo>
                    <a:pt x="0" y="2645"/>
                  </a:lnTo>
                  <a:lnTo>
                    <a:pt x="0" y="2306"/>
                  </a:lnTo>
                  <a:lnTo>
                    <a:pt x="0" y="1957"/>
                  </a:lnTo>
                  <a:lnTo>
                    <a:pt x="0" y="1608"/>
                  </a:lnTo>
                  <a:lnTo>
                    <a:pt x="0" y="1269"/>
                  </a:lnTo>
                  <a:lnTo>
                    <a:pt x="0" y="950"/>
                  </a:lnTo>
                  <a:lnTo>
                    <a:pt x="0" y="660"/>
                  </a:lnTo>
                  <a:lnTo>
                    <a:pt x="0" y="410"/>
                  </a:lnTo>
                  <a:lnTo>
                    <a:pt x="0" y="21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103" y="0"/>
                  </a:lnTo>
                  <a:lnTo>
                    <a:pt x="183" y="0"/>
                  </a:lnTo>
                  <a:lnTo>
                    <a:pt x="279" y="0"/>
                  </a:lnTo>
                  <a:lnTo>
                    <a:pt x="387" y="0"/>
                  </a:lnTo>
                  <a:lnTo>
                    <a:pt x="506" y="0"/>
                  </a:lnTo>
                  <a:lnTo>
                    <a:pt x="629" y="0"/>
                  </a:lnTo>
                  <a:lnTo>
                    <a:pt x="756" y="0"/>
                  </a:lnTo>
                  <a:lnTo>
                    <a:pt x="883" y="0"/>
                  </a:lnTo>
                  <a:lnTo>
                    <a:pt x="1008" y="0"/>
                  </a:lnTo>
                  <a:lnTo>
                    <a:pt x="1125" y="0"/>
                  </a:lnTo>
                  <a:lnTo>
                    <a:pt x="1234" y="0"/>
                  </a:lnTo>
                  <a:lnTo>
                    <a:pt x="1331" y="0"/>
                  </a:lnTo>
                  <a:lnTo>
                    <a:pt x="1411" y="0"/>
                  </a:lnTo>
                  <a:lnTo>
                    <a:pt x="1473" y="0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79" y="3691"/>
              <a:ext cx="72" cy="1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48" y="3521"/>
              <a:ext cx="415" cy="333"/>
            </a:xfrm>
            <a:custGeom>
              <a:avLst/>
              <a:gdLst>
                <a:gd name="T0" fmla="*/ 10786 w 10786"/>
                <a:gd name="T1" fmla="*/ 3076 h 9639"/>
                <a:gd name="T2" fmla="*/ 5729 w 10786"/>
                <a:gd name="T3" fmla="*/ 3076 h 9639"/>
                <a:gd name="T4" fmla="*/ 5729 w 10786"/>
                <a:gd name="T5" fmla="*/ 1635 h 9639"/>
                <a:gd name="T6" fmla="*/ 4642 w 10786"/>
                <a:gd name="T7" fmla="*/ 0 h 9639"/>
                <a:gd name="T8" fmla="*/ 4047 w 10786"/>
                <a:gd name="T9" fmla="*/ 418 h 9639"/>
                <a:gd name="T10" fmla="*/ 4056 w 10786"/>
                <a:gd name="T11" fmla="*/ 432 h 9639"/>
                <a:gd name="T12" fmla="*/ 4083 w 10786"/>
                <a:gd name="T13" fmla="*/ 473 h 9639"/>
                <a:gd name="T14" fmla="*/ 4125 w 10786"/>
                <a:gd name="T15" fmla="*/ 537 h 9639"/>
                <a:gd name="T16" fmla="*/ 4181 w 10786"/>
                <a:gd name="T17" fmla="*/ 621 h 9639"/>
                <a:gd name="T18" fmla="*/ 4246 w 10786"/>
                <a:gd name="T19" fmla="*/ 720 h 9639"/>
                <a:gd name="T20" fmla="*/ 4321 w 10786"/>
                <a:gd name="T21" fmla="*/ 831 h 9639"/>
                <a:gd name="T22" fmla="*/ 4401 w 10786"/>
                <a:gd name="T23" fmla="*/ 952 h 9639"/>
                <a:gd name="T24" fmla="*/ 4485 w 10786"/>
                <a:gd name="T25" fmla="*/ 1077 h 9639"/>
                <a:gd name="T26" fmla="*/ 4570 w 10786"/>
                <a:gd name="T27" fmla="*/ 1205 h 9639"/>
                <a:gd name="T28" fmla="*/ 4653 w 10786"/>
                <a:gd name="T29" fmla="*/ 1332 h 9639"/>
                <a:gd name="T30" fmla="*/ 4735 w 10786"/>
                <a:gd name="T31" fmla="*/ 1454 h 9639"/>
                <a:gd name="T32" fmla="*/ 4810 w 10786"/>
                <a:gd name="T33" fmla="*/ 1566 h 9639"/>
                <a:gd name="T34" fmla="*/ 4876 w 10786"/>
                <a:gd name="T35" fmla="*/ 1668 h 9639"/>
                <a:gd name="T36" fmla="*/ 4933 w 10786"/>
                <a:gd name="T37" fmla="*/ 1753 h 9639"/>
                <a:gd name="T38" fmla="*/ 4977 w 10786"/>
                <a:gd name="T39" fmla="*/ 1819 h 9639"/>
                <a:gd name="T40" fmla="*/ 5006 w 10786"/>
                <a:gd name="T41" fmla="*/ 1864 h 9639"/>
                <a:gd name="T42" fmla="*/ 5006 w 10786"/>
                <a:gd name="T43" fmla="*/ 1893 h 9639"/>
                <a:gd name="T44" fmla="*/ 5006 w 10786"/>
                <a:gd name="T45" fmla="*/ 1936 h 9639"/>
                <a:gd name="T46" fmla="*/ 5006 w 10786"/>
                <a:gd name="T47" fmla="*/ 1988 h 9639"/>
                <a:gd name="T48" fmla="*/ 5006 w 10786"/>
                <a:gd name="T49" fmla="*/ 2049 h 9639"/>
                <a:gd name="T50" fmla="*/ 5006 w 10786"/>
                <a:gd name="T51" fmla="*/ 2117 h 9639"/>
                <a:gd name="T52" fmla="*/ 5006 w 10786"/>
                <a:gd name="T53" fmla="*/ 2193 h 9639"/>
                <a:gd name="T54" fmla="*/ 5006 w 10786"/>
                <a:gd name="T55" fmla="*/ 2274 h 9639"/>
                <a:gd name="T56" fmla="*/ 5006 w 10786"/>
                <a:gd name="T57" fmla="*/ 2360 h 9639"/>
                <a:gd name="T58" fmla="*/ 5006 w 10786"/>
                <a:gd name="T59" fmla="*/ 2448 h 9639"/>
                <a:gd name="T60" fmla="*/ 5006 w 10786"/>
                <a:gd name="T61" fmla="*/ 2540 h 9639"/>
                <a:gd name="T62" fmla="*/ 5006 w 10786"/>
                <a:gd name="T63" fmla="*/ 2632 h 9639"/>
                <a:gd name="T64" fmla="*/ 5006 w 10786"/>
                <a:gd name="T65" fmla="*/ 2725 h 9639"/>
                <a:gd name="T66" fmla="*/ 5006 w 10786"/>
                <a:gd name="T67" fmla="*/ 2817 h 9639"/>
                <a:gd name="T68" fmla="*/ 5006 w 10786"/>
                <a:gd name="T69" fmla="*/ 2906 h 9639"/>
                <a:gd name="T70" fmla="*/ 5006 w 10786"/>
                <a:gd name="T71" fmla="*/ 2993 h 9639"/>
                <a:gd name="T72" fmla="*/ 5006 w 10786"/>
                <a:gd name="T73" fmla="*/ 3076 h 9639"/>
                <a:gd name="T74" fmla="*/ 0 w 10786"/>
                <a:gd name="T75" fmla="*/ 3076 h 9639"/>
                <a:gd name="T76" fmla="*/ 0 w 10786"/>
                <a:gd name="T77" fmla="*/ 3817 h 9639"/>
                <a:gd name="T78" fmla="*/ 829 w 10786"/>
                <a:gd name="T79" fmla="*/ 3817 h 9639"/>
                <a:gd name="T80" fmla="*/ 829 w 10786"/>
                <a:gd name="T81" fmla="*/ 9639 h 9639"/>
                <a:gd name="T82" fmla="*/ 1550 w 10786"/>
                <a:gd name="T83" fmla="*/ 9639 h 9639"/>
                <a:gd name="T84" fmla="*/ 1550 w 10786"/>
                <a:gd name="T85" fmla="*/ 3817 h 9639"/>
                <a:gd name="T86" fmla="*/ 3610 w 10786"/>
                <a:gd name="T87" fmla="*/ 3817 h 9639"/>
                <a:gd name="T88" fmla="*/ 3610 w 10786"/>
                <a:gd name="T89" fmla="*/ 9639 h 9639"/>
                <a:gd name="T90" fmla="*/ 4331 w 10786"/>
                <a:gd name="T91" fmla="*/ 9639 h 9639"/>
                <a:gd name="T92" fmla="*/ 4331 w 10786"/>
                <a:gd name="T93" fmla="*/ 3817 h 9639"/>
                <a:gd name="T94" fmla="*/ 6390 w 10786"/>
                <a:gd name="T95" fmla="*/ 3817 h 9639"/>
                <a:gd name="T96" fmla="*/ 6390 w 10786"/>
                <a:gd name="T97" fmla="*/ 9629 h 9639"/>
                <a:gd name="T98" fmla="*/ 7111 w 10786"/>
                <a:gd name="T99" fmla="*/ 9629 h 9639"/>
                <a:gd name="T100" fmla="*/ 7111 w 10786"/>
                <a:gd name="T101" fmla="*/ 3817 h 9639"/>
                <a:gd name="T102" fmla="*/ 9171 w 10786"/>
                <a:gd name="T103" fmla="*/ 3817 h 9639"/>
                <a:gd name="T104" fmla="*/ 9171 w 10786"/>
                <a:gd name="T105" fmla="*/ 9639 h 9639"/>
                <a:gd name="T106" fmla="*/ 9891 w 10786"/>
                <a:gd name="T107" fmla="*/ 9639 h 9639"/>
                <a:gd name="T108" fmla="*/ 9891 w 10786"/>
                <a:gd name="T109" fmla="*/ 3817 h 9639"/>
                <a:gd name="T110" fmla="*/ 10786 w 10786"/>
                <a:gd name="T111" fmla="*/ 3817 h 9639"/>
                <a:gd name="T112" fmla="*/ 10786 w 10786"/>
                <a:gd name="T113" fmla="*/ 3076 h 9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86" h="9639">
                  <a:moveTo>
                    <a:pt x="10786" y="3076"/>
                  </a:moveTo>
                  <a:lnTo>
                    <a:pt x="5729" y="3076"/>
                  </a:lnTo>
                  <a:lnTo>
                    <a:pt x="5729" y="1635"/>
                  </a:lnTo>
                  <a:lnTo>
                    <a:pt x="4642" y="0"/>
                  </a:lnTo>
                  <a:lnTo>
                    <a:pt x="4047" y="418"/>
                  </a:lnTo>
                  <a:lnTo>
                    <a:pt x="4056" y="432"/>
                  </a:lnTo>
                  <a:lnTo>
                    <a:pt x="4083" y="473"/>
                  </a:lnTo>
                  <a:lnTo>
                    <a:pt x="4125" y="537"/>
                  </a:lnTo>
                  <a:lnTo>
                    <a:pt x="4181" y="621"/>
                  </a:lnTo>
                  <a:lnTo>
                    <a:pt x="4246" y="720"/>
                  </a:lnTo>
                  <a:lnTo>
                    <a:pt x="4321" y="831"/>
                  </a:lnTo>
                  <a:lnTo>
                    <a:pt x="4401" y="952"/>
                  </a:lnTo>
                  <a:lnTo>
                    <a:pt x="4485" y="1077"/>
                  </a:lnTo>
                  <a:lnTo>
                    <a:pt x="4570" y="1205"/>
                  </a:lnTo>
                  <a:lnTo>
                    <a:pt x="4653" y="1332"/>
                  </a:lnTo>
                  <a:lnTo>
                    <a:pt x="4735" y="1454"/>
                  </a:lnTo>
                  <a:lnTo>
                    <a:pt x="4810" y="1566"/>
                  </a:lnTo>
                  <a:lnTo>
                    <a:pt x="4876" y="1668"/>
                  </a:lnTo>
                  <a:lnTo>
                    <a:pt x="4933" y="1753"/>
                  </a:lnTo>
                  <a:lnTo>
                    <a:pt x="4977" y="1819"/>
                  </a:lnTo>
                  <a:lnTo>
                    <a:pt x="5006" y="1864"/>
                  </a:lnTo>
                  <a:lnTo>
                    <a:pt x="5006" y="1893"/>
                  </a:lnTo>
                  <a:lnTo>
                    <a:pt x="5006" y="1936"/>
                  </a:lnTo>
                  <a:lnTo>
                    <a:pt x="5006" y="1988"/>
                  </a:lnTo>
                  <a:lnTo>
                    <a:pt x="5006" y="2049"/>
                  </a:lnTo>
                  <a:lnTo>
                    <a:pt x="5006" y="2117"/>
                  </a:lnTo>
                  <a:lnTo>
                    <a:pt x="5006" y="2193"/>
                  </a:lnTo>
                  <a:lnTo>
                    <a:pt x="5006" y="2274"/>
                  </a:lnTo>
                  <a:lnTo>
                    <a:pt x="5006" y="2360"/>
                  </a:lnTo>
                  <a:lnTo>
                    <a:pt x="5006" y="2448"/>
                  </a:lnTo>
                  <a:lnTo>
                    <a:pt x="5006" y="2540"/>
                  </a:lnTo>
                  <a:lnTo>
                    <a:pt x="5006" y="2632"/>
                  </a:lnTo>
                  <a:lnTo>
                    <a:pt x="5006" y="2725"/>
                  </a:lnTo>
                  <a:lnTo>
                    <a:pt x="5006" y="2817"/>
                  </a:lnTo>
                  <a:lnTo>
                    <a:pt x="5006" y="2906"/>
                  </a:lnTo>
                  <a:lnTo>
                    <a:pt x="5006" y="2993"/>
                  </a:lnTo>
                  <a:lnTo>
                    <a:pt x="5006" y="3076"/>
                  </a:lnTo>
                  <a:lnTo>
                    <a:pt x="0" y="3076"/>
                  </a:lnTo>
                  <a:lnTo>
                    <a:pt x="0" y="3817"/>
                  </a:lnTo>
                  <a:lnTo>
                    <a:pt x="829" y="3817"/>
                  </a:lnTo>
                  <a:lnTo>
                    <a:pt x="829" y="9639"/>
                  </a:lnTo>
                  <a:lnTo>
                    <a:pt x="1550" y="9639"/>
                  </a:lnTo>
                  <a:lnTo>
                    <a:pt x="1550" y="3817"/>
                  </a:lnTo>
                  <a:lnTo>
                    <a:pt x="3610" y="3817"/>
                  </a:lnTo>
                  <a:lnTo>
                    <a:pt x="3610" y="9639"/>
                  </a:lnTo>
                  <a:lnTo>
                    <a:pt x="4331" y="9639"/>
                  </a:lnTo>
                  <a:lnTo>
                    <a:pt x="4331" y="3817"/>
                  </a:lnTo>
                  <a:lnTo>
                    <a:pt x="6390" y="3817"/>
                  </a:lnTo>
                  <a:lnTo>
                    <a:pt x="6390" y="9629"/>
                  </a:lnTo>
                  <a:lnTo>
                    <a:pt x="7111" y="9629"/>
                  </a:lnTo>
                  <a:lnTo>
                    <a:pt x="7111" y="3817"/>
                  </a:lnTo>
                  <a:lnTo>
                    <a:pt x="9171" y="3817"/>
                  </a:lnTo>
                  <a:lnTo>
                    <a:pt x="9171" y="9639"/>
                  </a:lnTo>
                  <a:lnTo>
                    <a:pt x="9891" y="9639"/>
                  </a:lnTo>
                  <a:lnTo>
                    <a:pt x="9891" y="3817"/>
                  </a:lnTo>
                  <a:lnTo>
                    <a:pt x="10786" y="3817"/>
                  </a:lnTo>
                  <a:lnTo>
                    <a:pt x="10786" y="307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5" name="Picture 19" descr="PICTO-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1211"/>
              <a:ext cx="634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Picto-fusib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2828"/>
              <a:ext cx="634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289" y="763"/>
              <a:ext cx="1514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ru-RU" sz="2000" b="1" dirty="0">
                  <a:solidFill>
                    <a:srgbClr val="FF9900"/>
                  </a:solidFill>
                  <a:latin typeface="Arial Narrow" pitchFamily="34" charset="0"/>
                </a:rPr>
                <a:t>Коммутационное оборудование</a:t>
              </a:r>
              <a:endParaRPr lang="fr-FR" sz="2000" b="1" dirty="0">
                <a:solidFill>
                  <a:srgbClr val="FF9900"/>
                </a:solidFill>
                <a:latin typeface="Arial Narrow" pitchFamily="34" charset="0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842" y="1265"/>
              <a:ext cx="126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Выключатели </a:t>
              </a:r>
            </a:p>
            <a:p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нагрузки</a:t>
              </a:r>
              <a:endParaRPr lang="fr-FR" dirty="0"/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830" y="2347"/>
              <a:ext cx="12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accent2"/>
                  </a:solidFill>
                  <a:latin typeface="Arial Narrow" pitchFamily="34" charset="0"/>
                </a:rPr>
                <a:t>Выключатели с</a:t>
              </a:r>
            </a:p>
            <a:p>
              <a:r>
                <a:rPr lang="ru-RU" sz="2000" b="1" dirty="0">
                  <a:solidFill>
                    <a:schemeClr val="accent2"/>
                  </a:solidFill>
                  <a:latin typeface="Arial Narrow" pitchFamily="34" charset="0"/>
                </a:rPr>
                <a:t>предохранителем</a:t>
              </a:r>
              <a:endParaRPr lang="fr-FR" sz="2000" dirty="0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842" y="2882"/>
              <a:ext cx="141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Промышленные</a:t>
              </a:r>
            </a:p>
            <a:p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предохранители</a:t>
              </a:r>
              <a:endParaRPr lang="fr-FR" dirty="0"/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842" y="3521"/>
              <a:ext cx="13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Распределение</a:t>
              </a:r>
              <a:endParaRPr lang="fr-FR" b="1" dirty="0">
                <a:solidFill>
                  <a:schemeClr val="accent2"/>
                </a:solidFill>
                <a:latin typeface="Arial Narrow" pitchFamily="34" charset="0"/>
              </a:endParaRPr>
            </a:p>
            <a:p>
              <a:endParaRPr lang="fr-FR" dirty="0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365" y="3698"/>
              <a:ext cx="58" cy="135"/>
            </a:xfrm>
            <a:custGeom>
              <a:avLst/>
              <a:gdLst>
                <a:gd name="T0" fmla="*/ 1513 w 1513"/>
                <a:gd name="T1" fmla="*/ 70 h 3915"/>
                <a:gd name="T2" fmla="*/ 1513 w 1513"/>
                <a:gd name="T3" fmla="*/ 410 h 3915"/>
                <a:gd name="T4" fmla="*/ 1513 w 1513"/>
                <a:gd name="T5" fmla="*/ 950 h 3915"/>
                <a:gd name="T6" fmla="*/ 1513 w 1513"/>
                <a:gd name="T7" fmla="*/ 1608 h 3915"/>
                <a:gd name="T8" fmla="*/ 1513 w 1513"/>
                <a:gd name="T9" fmla="*/ 2306 h 3915"/>
                <a:gd name="T10" fmla="*/ 1513 w 1513"/>
                <a:gd name="T11" fmla="*/ 2965 h 3915"/>
                <a:gd name="T12" fmla="*/ 1513 w 1513"/>
                <a:gd name="T13" fmla="*/ 3503 h 3915"/>
                <a:gd name="T14" fmla="*/ 1513 w 1513"/>
                <a:gd name="T15" fmla="*/ 3843 h 3915"/>
                <a:gd name="T16" fmla="*/ 1472 w 1513"/>
                <a:gd name="T17" fmla="*/ 3915 h 3915"/>
                <a:gd name="T18" fmla="*/ 1329 w 1513"/>
                <a:gd name="T19" fmla="*/ 3915 h 3915"/>
                <a:gd name="T20" fmla="*/ 1124 w 1513"/>
                <a:gd name="T21" fmla="*/ 3915 h 3915"/>
                <a:gd name="T22" fmla="*/ 883 w 1513"/>
                <a:gd name="T23" fmla="*/ 3915 h 3915"/>
                <a:gd name="T24" fmla="*/ 628 w 1513"/>
                <a:gd name="T25" fmla="*/ 3915 h 3915"/>
                <a:gd name="T26" fmla="*/ 387 w 1513"/>
                <a:gd name="T27" fmla="*/ 3915 h 3915"/>
                <a:gd name="T28" fmla="*/ 182 w 1513"/>
                <a:gd name="T29" fmla="*/ 3915 h 3915"/>
                <a:gd name="T30" fmla="*/ 40 w 1513"/>
                <a:gd name="T31" fmla="*/ 3915 h 3915"/>
                <a:gd name="T32" fmla="*/ 0 w 1513"/>
                <a:gd name="T33" fmla="*/ 3843 h 3915"/>
                <a:gd name="T34" fmla="*/ 0 w 1513"/>
                <a:gd name="T35" fmla="*/ 3503 h 3915"/>
                <a:gd name="T36" fmla="*/ 0 w 1513"/>
                <a:gd name="T37" fmla="*/ 2965 h 3915"/>
                <a:gd name="T38" fmla="*/ 0 w 1513"/>
                <a:gd name="T39" fmla="*/ 2306 h 3915"/>
                <a:gd name="T40" fmla="*/ 0 w 1513"/>
                <a:gd name="T41" fmla="*/ 1608 h 3915"/>
                <a:gd name="T42" fmla="*/ 0 w 1513"/>
                <a:gd name="T43" fmla="*/ 950 h 3915"/>
                <a:gd name="T44" fmla="*/ 0 w 1513"/>
                <a:gd name="T45" fmla="*/ 410 h 3915"/>
                <a:gd name="T46" fmla="*/ 0 w 1513"/>
                <a:gd name="T47" fmla="*/ 70 h 3915"/>
                <a:gd name="T48" fmla="*/ 40 w 1513"/>
                <a:gd name="T49" fmla="*/ 0 h 3915"/>
                <a:gd name="T50" fmla="*/ 182 w 1513"/>
                <a:gd name="T51" fmla="*/ 0 h 3915"/>
                <a:gd name="T52" fmla="*/ 387 w 1513"/>
                <a:gd name="T53" fmla="*/ 0 h 3915"/>
                <a:gd name="T54" fmla="*/ 628 w 1513"/>
                <a:gd name="T55" fmla="*/ 0 h 3915"/>
                <a:gd name="T56" fmla="*/ 883 w 1513"/>
                <a:gd name="T57" fmla="*/ 0 h 3915"/>
                <a:gd name="T58" fmla="*/ 1124 w 1513"/>
                <a:gd name="T59" fmla="*/ 0 h 3915"/>
                <a:gd name="T60" fmla="*/ 1329 w 1513"/>
                <a:gd name="T61" fmla="*/ 0 h 3915"/>
                <a:gd name="T62" fmla="*/ 1472 w 1513"/>
                <a:gd name="T63" fmla="*/ 0 h 3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3" h="3915">
                  <a:moveTo>
                    <a:pt x="1513" y="0"/>
                  </a:moveTo>
                  <a:lnTo>
                    <a:pt x="1513" y="70"/>
                  </a:lnTo>
                  <a:lnTo>
                    <a:pt x="1513" y="210"/>
                  </a:lnTo>
                  <a:lnTo>
                    <a:pt x="1513" y="410"/>
                  </a:lnTo>
                  <a:lnTo>
                    <a:pt x="1513" y="660"/>
                  </a:lnTo>
                  <a:lnTo>
                    <a:pt x="1513" y="950"/>
                  </a:lnTo>
                  <a:lnTo>
                    <a:pt x="1513" y="1269"/>
                  </a:lnTo>
                  <a:lnTo>
                    <a:pt x="1513" y="1608"/>
                  </a:lnTo>
                  <a:lnTo>
                    <a:pt x="1513" y="1957"/>
                  </a:lnTo>
                  <a:lnTo>
                    <a:pt x="1513" y="2306"/>
                  </a:lnTo>
                  <a:lnTo>
                    <a:pt x="1513" y="2645"/>
                  </a:lnTo>
                  <a:lnTo>
                    <a:pt x="1513" y="2965"/>
                  </a:lnTo>
                  <a:lnTo>
                    <a:pt x="1513" y="3253"/>
                  </a:lnTo>
                  <a:lnTo>
                    <a:pt x="1513" y="3503"/>
                  </a:lnTo>
                  <a:lnTo>
                    <a:pt x="1513" y="3703"/>
                  </a:lnTo>
                  <a:lnTo>
                    <a:pt x="1513" y="3843"/>
                  </a:lnTo>
                  <a:lnTo>
                    <a:pt x="1513" y="3915"/>
                  </a:lnTo>
                  <a:lnTo>
                    <a:pt x="1472" y="3915"/>
                  </a:lnTo>
                  <a:lnTo>
                    <a:pt x="1410" y="3915"/>
                  </a:lnTo>
                  <a:lnTo>
                    <a:pt x="1329" y="3915"/>
                  </a:lnTo>
                  <a:lnTo>
                    <a:pt x="1232" y="3915"/>
                  </a:lnTo>
                  <a:lnTo>
                    <a:pt x="1124" y="3915"/>
                  </a:lnTo>
                  <a:lnTo>
                    <a:pt x="1007" y="3915"/>
                  </a:lnTo>
                  <a:lnTo>
                    <a:pt x="883" y="3915"/>
                  </a:lnTo>
                  <a:lnTo>
                    <a:pt x="755" y="3915"/>
                  </a:lnTo>
                  <a:lnTo>
                    <a:pt x="628" y="3915"/>
                  </a:lnTo>
                  <a:lnTo>
                    <a:pt x="505" y="3915"/>
                  </a:lnTo>
                  <a:lnTo>
                    <a:pt x="387" y="3915"/>
                  </a:lnTo>
                  <a:lnTo>
                    <a:pt x="278" y="3915"/>
                  </a:lnTo>
                  <a:lnTo>
                    <a:pt x="182" y="3915"/>
                  </a:lnTo>
                  <a:lnTo>
                    <a:pt x="102" y="3915"/>
                  </a:lnTo>
                  <a:lnTo>
                    <a:pt x="40" y="3915"/>
                  </a:lnTo>
                  <a:lnTo>
                    <a:pt x="0" y="3915"/>
                  </a:lnTo>
                  <a:lnTo>
                    <a:pt x="0" y="3843"/>
                  </a:lnTo>
                  <a:lnTo>
                    <a:pt x="0" y="3703"/>
                  </a:lnTo>
                  <a:lnTo>
                    <a:pt x="0" y="3503"/>
                  </a:lnTo>
                  <a:lnTo>
                    <a:pt x="0" y="3253"/>
                  </a:lnTo>
                  <a:lnTo>
                    <a:pt x="0" y="2965"/>
                  </a:lnTo>
                  <a:lnTo>
                    <a:pt x="0" y="2645"/>
                  </a:lnTo>
                  <a:lnTo>
                    <a:pt x="0" y="2306"/>
                  </a:lnTo>
                  <a:lnTo>
                    <a:pt x="0" y="1957"/>
                  </a:lnTo>
                  <a:lnTo>
                    <a:pt x="0" y="1608"/>
                  </a:lnTo>
                  <a:lnTo>
                    <a:pt x="0" y="1269"/>
                  </a:lnTo>
                  <a:lnTo>
                    <a:pt x="0" y="950"/>
                  </a:lnTo>
                  <a:lnTo>
                    <a:pt x="0" y="660"/>
                  </a:lnTo>
                  <a:lnTo>
                    <a:pt x="0" y="410"/>
                  </a:lnTo>
                  <a:lnTo>
                    <a:pt x="0" y="21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02" y="0"/>
                  </a:lnTo>
                  <a:lnTo>
                    <a:pt x="182" y="0"/>
                  </a:lnTo>
                  <a:lnTo>
                    <a:pt x="278" y="0"/>
                  </a:lnTo>
                  <a:lnTo>
                    <a:pt x="387" y="0"/>
                  </a:lnTo>
                  <a:lnTo>
                    <a:pt x="505" y="0"/>
                  </a:lnTo>
                  <a:lnTo>
                    <a:pt x="628" y="0"/>
                  </a:lnTo>
                  <a:lnTo>
                    <a:pt x="755" y="0"/>
                  </a:lnTo>
                  <a:lnTo>
                    <a:pt x="883" y="0"/>
                  </a:lnTo>
                  <a:lnTo>
                    <a:pt x="1007" y="0"/>
                  </a:lnTo>
                  <a:lnTo>
                    <a:pt x="1124" y="0"/>
                  </a:lnTo>
                  <a:lnTo>
                    <a:pt x="1232" y="0"/>
                  </a:lnTo>
                  <a:lnTo>
                    <a:pt x="1329" y="0"/>
                  </a:lnTo>
                  <a:lnTo>
                    <a:pt x="1410" y="0"/>
                  </a:lnTo>
                  <a:lnTo>
                    <a:pt x="1472" y="0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472" y="3698"/>
              <a:ext cx="58" cy="135"/>
            </a:xfrm>
            <a:custGeom>
              <a:avLst/>
              <a:gdLst>
                <a:gd name="T0" fmla="*/ 1514 w 1514"/>
                <a:gd name="T1" fmla="*/ 70 h 3915"/>
                <a:gd name="T2" fmla="*/ 1514 w 1514"/>
                <a:gd name="T3" fmla="*/ 410 h 3915"/>
                <a:gd name="T4" fmla="*/ 1514 w 1514"/>
                <a:gd name="T5" fmla="*/ 950 h 3915"/>
                <a:gd name="T6" fmla="*/ 1514 w 1514"/>
                <a:gd name="T7" fmla="*/ 1608 h 3915"/>
                <a:gd name="T8" fmla="*/ 1514 w 1514"/>
                <a:gd name="T9" fmla="*/ 2306 h 3915"/>
                <a:gd name="T10" fmla="*/ 1514 w 1514"/>
                <a:gd name="T11" fmla="*/ 2965 h 3915"/>
                <a:gd name="T12" fmla="*/ 1514 w 1514"/>
                <a:gd name="T13" fmla="*/ 3503 h 3915"/>
                <a:gd name="T14" fmla="*/ 1514 w 1514"/>
                <a:gd name="T15" fmla="*/ 3843 h 3915"/>
                <a:gd name="T16" fmla="*/ 1472 w 1514"/>
                <a:gd name="T17" fmla="*/ 3915 h 3915"/>
                <a:gd name="T18" fmla="*/ 1330 w 1514"/>
                <a:gd name="T19" fmla="*/ 3915 h 3915"/>
                <a:gd name="T20" fmla="*/ 1126 w 1514"/>
                <a:gd name="T21" fmla="*/ 3915 h 3915"/>
                <a:gd name="T22" fmla="*/ 883 w 1514"/>
                <a:gd name="T23" fmla="*/ 3915 h 3915"/>
                <a:gd name="T24" fmla="*/ 629 w 1514"/>
                <a:gd name="T25" fmla="*/ 3915 h 3915"/>
                <a:gd name="T26" fmla="*/ 387 w 1514"/>
                <a:gd name="T27" fmla="*/ 3915 h 3915"/>
                <a:gd name="T28" fmla="*/ 182 w 1514"/>
                <a:gd name="T29" fmla="*/ 3915 h 3915"/>
                <a:gd name="T30" fmla="*/ 40 w 1514"/>
                <a:gd name="T31" fmla="*/ 3915 h 3915"/>
                <a:gd name="T32" fmla="*/ 0 w 1514"/>
                <a:gd name="T33" fmla="*/ 3843 h 3915"/>
                <a:gd name="T34" fmla="*/ 0 w 1514"/>
                <a:gd name="T35" fmla="*/ 3503 h 3915"/>
                <a:gd name="T36" fmla="*/ 0 w 1514"/>
                <a:gd name="T37" fmla="*/ 2965 h 3915"/>
                <a:gd name="T38" fmla="*/ 0 w 1514"/>
                <a:gd name="T39" fmla="*/ 2306 h 3915"/>
                <a:gd name="T40" fmla="*/ 0 w 1514"/>
                <a:gd name="T41" fmla="*/ 1608 h 3915"/>
                <a:gd name="T42" fmla="*/ 0 w 1514"/>
                <a:gd name="T43" fmla="*/ 950 h 3915"/>
                <a:gd name="T44" fmla="*/ 0 w 1514"/>
                <a:gd name="T45" fmla="*/ 410 h 3915"/>
                <a:gd name="T46" fmla="*/ 0 w 1514"/>
                <a:gd name="T47" fmla="*/ 70 h 3915"/>
                <a:gd name="T48" fmla="*/ 40 w 1514"/>
                <a:gd name="T49" fmla="*/ 0 h 3915"/>
                <a:gd name="T50" fmla="*/ 182 w 1514"/>
                <a:gd name="T51" fmla="*/ 0 h 3915"/>
                <a:gd name="T52" fmla="*/ 387 w 1514"/>
                <a:gd name="T53" fmla="*/ 0 h 3915"/>
                <a:gd name="T54" fmla="*/ 629 w 1514"/>
                <a:gd name="T55" fmla="*/ 0 h 3915"/>
                <a:gd name="T56" fmla="*/ 883 w 1514"/>
                <a:gd name="T57" fmla="*/ 0 h 3915"/>
                <a:gd name="T58" fmla="*/ 1126 w 1514"/>
                <a:gd name="T59" fmla="*/ 0 h 3915"/>
                <a:gd name="T60" fmla="*/ 1330 w 1514"/>
                <a:gd name="T61" fmla="*/ 0 h 3915"/>
                <a:gd name="T62" fmla="*/ 1472 w 1514"/>
                <a:gd name="T63" fmla="*/ 0 h 3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4" h="3915">
                  <a:moveTo>
                    <a:pt x="1514" y="0"/>
                  </a:moveTo>
                  <a:lnTo>
                    <a:pt x="1514" y="70"/>
                  </a:lnTo>
                  <a:lnTo>
                    <a:pt x="1514" y="210"/>
                  </a:lnTo>
                  <a:lnTo>
                    <a:pt x="1514" y="410"/>
                  </a:lnTo>
                  <a:lnTo>
                    <a:pt x="1514" y="660"/>
                  </a:lnTo>
                  <a:lnTo>
                    <a:pt x="1514" y="950"/>
                  </a:lnTo>
                  <a:lnTo>
                    <a:pt x="1514" y="1269"/>
                  </a:lnTo>
                  <a:lnTo>
                    <a:pt x="1514" y="1608"/>
                  </a:lnTo>
                  <a:lnTo>
                    <a:pt x="1514" y="1957"/>
                  </a:lnTo>
                  <a:lnTo>
                    <a:pt x="1514" y="2306"/>
                  </a:lnTo>
                  <a:lnTo>
                    <a:pt x="1514" y="2645"/>
                  </a:lnTo>
                  <a:lnTo>
                    <a:pt x="1514" y="2965"/>
                  </a:lnTo>
                  <a:lnTo>
                    <a:pt x="1514" y="3253"/>
                  </a:lnTo>
                  <a:lnTo>
                    <a:pt x="1514" y="3503"/>
                  </a:lnTo>
                  <a:lnTo>
                    <a:pt x="1514" y="3703"/>
                  </a:lnTo>
                  <a:lnTo>
                    <a:pt x="1514" y="3843"/>
                  </a:lnTo>
                  <a:lnTo>
                    <a:pt x="1514" y="3915"/>
                  </a:lnTo>
                  <a:lnTo>
                    <a:pt x="1472" y="3915"/>
                  </a:lnTo>
                  <a:lnTo>
                    <a:pt x="1410" y="3915"/>
                  </a:lnTo>
                  <a:lnTo>
                    <a:pt x="1330" y="3915"/>
                  </a:lnTo>
                  <a:lnTo>
                    <a:pt x="1234" y="3915"/>
                  </a:lnTo>
                  <a:lnTo>
                    <a:pt x="1126" y="3915"/>
                  </a:lnTo>
                  <a:lnTo>
                    <a:pt x="1007" y="3915"/>
                  </a:lnTo>
                  <a:lnTo>
                    <a:pt x="883" y="3915"/>
                  </a:lnTo>
                  <a:lnTo>
                    <a:pt x="757" y="3915"/>
                  </a:lnTo>
                  <a:lnTo>
                    <a:pt x="629" y="3915"/>
                  </a:lnTo>
                  <a:lnTo>
                    <a:pt x="505" y="3915"/>
                  </a:lnTo>
                  <a:lnTo>
                    <a:pt x="387" y="3915"/>
                  </a:lnTo>
                  <a:lnTo>
                    <a:pt x="279" y="3915"/>
                  </a:lnTo>
                  <a:lnTo>
                    <a:pt x="182" y="3915"/>
                  </a:lnTo>
                  <a:lnTo>
                    <a:pt x="102" y="3915"/>
                  </a:lnTo>
                  <a:lnTo>
                    <a:pt x="40" y="3915"/>
                  </a:lnTo>
                  <a:lnTo>
                    <a:pt x="0" y="3915"/>
                  </a:lnTo>
                  <a:lnTo>
                    <a:pt x="0" y="3843"/>
                  </a:lnTo>
                  <a:lnTo>
                    <a:pt x="0" y="3703"/>
                  </a:lnTo>
                  <a:lnTo>
                    <a:pt x="0" y="3503"/>
                  </a:lnTo>
                  <a:lnTo>
                    <a:pt x="0" y="3253"/>
                  </a:lnTo>
                  <a:lnTo>
                    <a:pt x="0" y="2965"/>
                  </a:lnTo>
                  <a:lnTo>
                    <a:pt x="0" y="2645"/>
                  </a:lnTo>
                  <a:lnTo>
                    <a:pt x="0" y="2306"/>
                  </a:lnTo>
                  <a:lnTo>
                    <a:pt x="0" y="1957"/>
                  </a:lnTo>
                  <a:lnTo>
                    <a:pt x="0" y="1608"/>
                  </a:lnTo>
                  <a:lnTo>
                    <a:pt x="0" y="1269"/>
                  </a:lnTo>
                  <a:lnTo>
                    <a:pt x="0" y="950"/>
                  </a:lnTo>
                  <a:lnTo>
                    <a:pt x="0" y="660"/>
                  </a:lnTo>
                  <a:lnTo>
                    <a:pt x="0" y="410"/>
                  </a:lnTo>
                  <a:lnTo>
                    <a:pt x="0" y="21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02" y="0"/>
                  </a:lnTo>
                  <a:lnTo>
                    <a:pt x="182" y="0"/>
                  </a:lnTo>
                  <a:lnTo>
                    <a:pt x="279" y="0"/>
                  </a:lnTo>
                  <a:lnTo>
                    <a:pt x="387" y="0"/>
                  </a:lnTo>
                  <a:lnTo>
                    <a:pt x="505" y="0"/>
                  </a:lnTo>
                  <a:lnTo>
                    <a:pt x="629" y="0"/>
                  </a:lnTo>
                  <a:lnTo>
                    <a:pt x="757" y="0"/>
                  </a:lnTo>
                  <a:lnTo>
                    <a:pt x="883" y="0"/>
                  </a:lnTo>
                  <a:lnTo>
                    <a:pt x="1007" y="0"/>
                  </a:lnTo>
                  <a:lnTo>
                    <a:pt x="1126" y="0"/>
                  </a:lnTo>
                  <a:lnTo>
                    <a:pt x="1234" y="0"/>
                  </a:lnTo>
                  <a:lnTo>
                    <a:pt x="1330" y="0"/>
                  </a:lnTo>
                  <a:lnTo>
                    <a:pt x="1410" y="0"/>
                  </a:lnTo>
                  <a:lnTo>
                    <a:pt x="1472" y="0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572" y="3691"/>
              <a:ext cx="72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686" y="3698"/>
              <a:ext cx="58" cy="135"/>
            </a:xfrm>
            <a:custGeom>
              <a:avLst/>
              <a:gdLst>
                <a:gd name="T0" fmla="*/ 1513 w 1513"/>
                <a:gd name="T1" fmla="*/ 70 h 3915"/>
                <a:gd name="T2" fmla="*/ 1513 w 1513"/>
                <a:gd name="T3" fmla="*/ 410 h 3915"/>
                <a:gd name="T4" fmla="*/ 1513 w 1513"/>
                <a:gd name="T5" fmla="*/ 950 h 3915"/>
                <a:gd name="T6" fmla="*/ 1513 w 1513"/>
                <a:gd name="T7" fmla="*/ 1608 h 3915"/>
                <a:gd name="T8" fmla="*/ 1513 w 1513"/>
                <a:gd name="T9" fmla="*/ 2306 h 3915"/>
                <a:gd name="T10" fmla="*/ 1513 w 1513"/>
                <a:gd name="T11" fmla="*/ 2965 h 3915"/>
                <a:gd name="T12" fmla="*/ 1513 w 1513"/>
                <a:gd name="T13" fmla="*/ 3503 h 3915"/>
                <a:gd name="T14" fmla="*/ 1513 w 1513"/>
                <a:gd name="T15" fmla="*/ 3843 h 3915"/>
                <a:gd name="T16" fmla="*/ 1472 w 1513"/>
                <a:gd name="T17" fmla="*/ 3915 h 3915"/>
                <a:gd name="T18" fmla="*/ 1330 w 1513"/>
                <a:gd name="T19" fmla="*/ 3915 h 3915"/>
                <a:gd name="T20" fmla="*/ 1125 w 1513"/>
                <a:gd name="T21" fmla="*/ 3915 h 3915"/>
                <a:gd name="T22" fmla="*/ 884 w 1513"/>
                <a:gd name="T23" fmla="*/ 3915 h 3915"/>
                <a:gd name="T24" fmla="*/ 629 w 1513"/>
                <a:gd name="T25" fmla="*/ 3915 h 3915"/>
                <a:gd name="T26" fmla="*/ 388 w 1513"/>
                <a:gd name="T27" fmla="*/ 3915 h 3915"/>
                <a:gd name="T28" fmla="*/ 183 w 1513"/>
                <a:gd name="T29" fmla="*/ 3915 h 3915"/>
                <a:gd name="T30" fmla="*/ 40 w 1513"/>
                <a:gd name="T31" fmla="*/ 3915 h 3915"/>
                <a:gd name="T32" fmla="*/ 0 w 1513"/>
                <a:gd name="T33" fmla="*/ 3843 h 3915"/>
                <a:gd name="T34" fmla="*/ 0 w 1513"/>
                <a:gd name="T35" fmla="*/ 3503 h 3915"/>
                <a:gd name="T36" fmla="*/ 0 w 1513"/>
                <a:gd name="T37" fmla="*/ 2965 h 3915"/>
                <a:gd name="T38" fmla="*/ 0 w 1513"/>
                <a:gd name="T39" fmla="*/ 2306 h 3915"/>
                <a:gd name="T40" fmla="*/ 0 w 1513"/>
                <a:gd name="T41" fmla="*/ 1608 h 3915"/>
                <a:gd name="T42" fmla="*/ 0 w 1513"/>
                <a:gd name="T43" fmla="*/ 950 h 3915"/>
                <a:gd name="T44" fmla="*/ 0 w 1513"/>
                <a:gd name="T45" fmla="*/ 410 h 3915"/>
                <a:gd name="T46" fmla="*/ 0 w 1513"/>
                <a:gd name="T47" fmla="*/ 70 h 3915"/>
                <a:gd name="T48" fmla="*/ 40 w 1513"/>
                <a:gd name="T49" fmla="*/ 0 h 3915"/>
                <a:gd name="T50" fmla="*/ 183 w 1513"/>
                <a:gd name="T51" fmla="*/ 0 h 3915"/>
                <a:gd name="T52" fmla="*/ 388 w 1513"/>
                <a:gd name="T53" fmla="*/ 0 h 3915"/>
                <a:gd name="T54" fmla="*/ 629 w 1513"/>
                <a:gd name="T55" fmla="*/ 0 h 3915"/>
                <a:gd name="T56" fmla="*/ 884 w 1513"/>
                <a:gd name="T57" fmla="*/ 0 h 3915"/>
                <a:gd name="T58" fmla="*/ 1125 w 1513"/>
                <a:gd name="T59" fmla="*/ 0 h 3915"/>
                <a:gd name="T60" fmla="*/ 1330 w 1513"/>
                <a:gd name="T61" fmla="*/ 0 h 3915"/>
                <a:gd name="T62" fmla="*/ 1472 w 1513"/>
                <a:gd name="T63" fmla="*/ 0 h 3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3" h="3915">
                  <a:moveTo>
                    <a:pt x="1513" y="0"/>
                  </a:moveTo>
                  <a:lnTo>
                    <a:pt x="1513" y="70"/>
                  </a:lnTo>
                  <a:lnTo>
                    <a:pt x="1513" y="210"/>
                  </a:lnTo>
                  <a:lnTo>
                    <a:pt x="1513" y="410"/>
                  </a:lnTo>
                  <a:lnTo>
                    <a:pt x="1513" y="660"/>
                  </a:lnTo>
                  <a:lnTo>
                    <a:pt x="1513" y="950"/>
                  </a:lnTo>
                  <a:lnTo>
                    <a:pt x="1513" y="1269"/>
                  </a:lnTo>
                  <a:lnTo>
                    <a:pt x="1513" y="1608"/>
                  </a:lnTo>
                  <a:lnTo>
                    <a:pt x="1513" y="1957"/>
                  </a:lnTo>
                  <a:lnTo>
                    <a:pt x="1513" y="2306"/>
                  </a:lnTo>
                  <a:lnTo>
                    <a:pt x="1513" y="2645"/>
                  </a:lnTo>
                  <a:lnTo>
                    <a:pt x="1513" y="2965"/>
                  </a:lnTo>
                  <a:lnTo>
                    <a:pt x="1513" y="3253"/>
                  </a:lnTo>
                  <a:lnTo>
                    <a:pt x="1513" y="3503"/>
                  </a:lnTo>
                  <a:lnTo>
                    <a:pt x="1513" y="3703"/>
                  </a:lnTo>
                  <a:lnTo>
                    <a:pt x="1513" y="3843"/>
                  </a:lnTo>
                  <a:lnTo>
                    <a:pt x="1513" y="3915"/>
                  </a:lnTo>
                  <a:lnTo>
                    <a:pt x="1472" y="3915"/>
                  </a:lnTo>
                  <a:lnTo>
                    <a:pt x="1411" y="3915"/>
                  </a:lnTo>
                  <a:lnTo>
                    <a:pt x="1330" y="3915"/>
                  </a:lnTo>
                  <a:lnTo>
                    <a:pt x="1234" y="3915"/>
                  </a:lnTo>
                  <a:lnTo>
                    <a:pt x="1125" y="3915"/>
                  </a:lnTo>
                  <a:lnTo>
                    <a:pt x="1008" y="3915"/>
                  </a:lnTo>
                  <a:lnTo>
                    <a:pt x="884" y="3915"/>
                  </a:lnTo>
                  <a:lnTo>
                    <a:pt x="757" y="3915"/>
                  </a:lnTo>
                  <a:lnTo>
                    <a:pt x="629" y="3915"/>
                  </a:lnTo>
                  <a:lnTo>
                    <a:pt x="506" y="3915"/>
                  </a:lnTo>
                  <a:lnTo>
                    <a:pt x="388" y="3915"/>
                  </a:lnTo>
                  <a:lnTo>
                    <a:pt x="279" y="3915"/>
                  </a:lnTo>
                  <a:lnTo>
                    <a:pt x="183" y="3915"/>
                  </a:lnTo>
                  <a:lnTo>
                    <a:pt x="102" y="3915"/>
                  </a:lnTo>
                  <a:lnTo>
                    <a:pt x="40" y="3915"/>
                  </a:lnTo>
                  <a:lnTo>
                    <a:pt x="0" y="3915"/>
                  </a:lnTo>
                  <a:lnTo>
                    <a:pt x="0" y="3843"/>
                  </a:lnTo>
                  <a:lnTo>
                    <a:pt x="0" y="3703"/>
                  </a:lnTo>
                  <a:lnTo>
                    <a:pt x="0" y="3503"/>
                  </a:lnTo>
                  <a:lnTo>
                    <a:pt x="0" y="3253"/>
                  </a:lnTo>
                  <a:lnTo>
                    <a:pt x="0" y="2965"/>
                  </a:lnTo>
                  <a:lnTo>
                    <a:pt x="0" y="2645"/>
                  </a:lnTo>
                  <a:lnTo>
                    <a:pt x="0" y="2306"/>
                  </a:lnTo>
                  <a:lnTo>
                    <a:pt x="0" y="1957"/>
                  </a:lnTo>
                  <a:lnTo>
                    <a:pt x="0" y="1608"/>
                  </a:lnTo>
                  <a:lnTo>
                    <a:pt x="0" y="1269"/>
                  </a:lnTo>
                  <a:lnTo>
                    <a:pt x="0" y="950"/>
                  </a:lnTo>
                  <a:lnTo>
                    <a:pt x="0" y="660"/>
                  </a:lnTo>
                  <a:lnTo>
                    <a:pt x="0" y="410"/>
                  </a:lnTo>
                  <a:lnTo>
                    <a:pt x="0" y="21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102" y="0"/>
                  </a:lnTo>
                  <a:lnTo>
                    <a:pt x="183" y="0"/>
                  </a:lnTo>
                  <a:lnTo>
                    <a:pt x="279" y="0"/>
                  </a:lnTo>
                  <a:lnTo>
                    <a:pt x="388" y="0"/>
                  </a:lnTo>
                  <a:lnTo>
                    <a:pt x="506" y="0"/>
                  </a:lnTo>
                  <a:lnTo>
                    <a:pt x="629" y="0"/>
                  </a:lnTo>
                  <a:lnTo>
                    <a:pt x="757" y="0"/>
                  </a:lnTo>
                  <a:lnTo>
                    <a:pt x="884" y="0"/>
                  </a:lnTo>
                  <a:lnTo>
                    <a:pt x="1008" y="0"/>
                  </a:lnTo>
                  <a:lnTo>
                    <a:pt x="1125" y="0"/>
                  </a:lnTo>
                  <a:lnTo>
                    <a:pt x="1234" y="0"/>
                  </a:lnTo>
                  <a:lnTo>
                    <a:pt x="1330" y="0"/>
                  </a:lnTo>
                  <a:lnTo>
                    <a:pt x="1411" y="0"/>
                  </a:lnTo>
                  <a:lnTo>
                    <a:pt x="1472" y="0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6000760" y="1216040"/>
            <a:ext cx="3548063" cy="4356100"/>
            <a:chOff x="3900" y="832"/>
            <a:chExt cx="2403" cy="2744"/>
          </a:xfrm>
        </p:grpSpPr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920" y="832"/>
              <a:ext cx="18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762000">
                <a:lnSpc>
                  <a:spcPct val="90000"/>
                </a:lnSpc>
              </a:pPr>
              <a:r>
                <a:rPr lang="ru-RU" sz="2000" b="1" dirty="0">
                  <a:solidFill>
                    <a:srgbClr val="00B050"/>
                  </a:solidFill>
                  <a:latin typeface="Arial Narrow" pitchFamily="34" charset="0"/>
                </a:rPr>
                <a:t>Системы</a:t>
              </a:r>
              <a:endParaRPr lang="fr-FR" sz="2000" b="1" dirty="0">
                <a:solidFill>
                  <a:srgbClr val="00B050"/>
                </a:solidFill>
                <a:latin typeface="Arial Narrow" pitchFamily="34" charset="0"/>
              </a:endParaRPr>
            </a:p>
          </p:txBody>
        </p:sp>
        <p:pic>
          <p:nvPicPr>
            <p:cNvPr id="28" name="Picture 32" descr="Picto-env-vid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1249"/>
              <a:ext cx="634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3" descr="Picto-coupure-local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1788"/>
              <a:ext cx="634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4" descr="Picto-am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327"/>
              <a:ext cx="634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5" descr="Picto-cosy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" y="2865"/>
              <a:ext cx="634" cy="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4527" y="1308"/>
              <a:ext cx="1406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Корпуса</a:t>
              </a:r>
              <a:r>
                <a:rPr lang="fr-FR" b="1" dirty="0">
                  <a:solidFill>
                    <a:schemeClr val="accent2"/>
                  </a:solidFill>
                  <a:latin typeface="Arial Narrow" pitchFamily="34" charset="0"/>
                </a:rPr>
                <a:t> </a:t>
              </a:r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и</a:t>
              </a:r>
              <a:endParaRPr lang="fr-FR" b="1" dirty="0">
                <a:solidFill>
                  <a:schemeClr val="accent2"/>
                </a:solidFill>
                <a:latin typeface="Arial Narrow" pitchFamily="34" charset="0"/>
              </a:endParaRPr>
            </a:p>
            <a:p>
              <a:pPr>
                <a:lnSpc>
                  <a:spcPct val="85000"/>
                </a:lnSpc>
              </a:pPr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терморегуляция</a:t>
              </a:r>
              <a:endParaRPr lang="fr-FR" dirty="0"/>
            </a:p>
          </p:txBody>
        </p:sp>
        <p:sp>
          <p:nvSpPr>
            <p:cNvPr id="33" name="Text Box 37"/>
            <p:cNvSpPr txBox="1">
              <a:spLocks noChangeArrowheads="1"/>
            </p:cNvSpPr>
            <p:nvPr/>
          </p:nvSpPr>
          <p:spPr bwMode="auto">
            <a:xfrm>
              <a:off x="4527" y="1932"/>
              <a:ext cx="160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Защитные корпуса</a:t>
              </a:r>
              <a:endParaRPr lang="fr-FR" b="1" dirty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4527" y="2404"/>
              <a:ext cx="1776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Кабели и монтажные</a:t>
              </a:r>
            </a:p>
            <a:p>
              <a:pPr>
                <a:lnSpc>
                  <a:spcPct val="85000"/>
                </a:lnSpc>
              </a:pPr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аксессуары</a:t>
              </a:r>
              <a:endParaRPr lang="fr-FR" dirty="0"/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4527" y="2930"/>
              <a:ext cx="1354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b="1">
                  <a:solidFill>
                    <a:schemeClr val="accent2"/>
                  </a:solidFill>
                  <a:latin typeface="Arial Narrow" pitchFamily="34" charset="0"/>
                </a:rPr>
                <a:t>Корректировка </a:t>
              </a:r>
            </a:p>
            <a:p>
              <a:pPr>
                <a:lnSpc>
                  <a:spcPct val="85000"/>
                </a:lnSpc>
              </a:pPr>
              <a:r>
                <a:rPr lang="ru-RU" b="1">
                  <a:solidFill>
                    <a:schemeClr val="accent2"/>
                  </a:solidFill>
                  <a:latin typeface="Arial Narrow" pitchFamily="34" charset="0"/>
                </a:rPr>
                <a:t>Коэффициента </a:t>
              </a:r>
            </a:p>
            <a:p>
              <a:pPr>
                <a:lnSpc>
                  <a:spcPct val="85000"/>
                </a:lnSpc>
              </a:pPr>
              <a:r>
                <a:rPr lang="ru-RU" b="1">
                  <a:solidFill>
                    <a:schemeClr val="accent2"/>
                  </a:solidFill>
                  <a:latin typeface="Arial Narrow" pitchFamily="34" charset="0"/>
                </a:rPr>
                <a:t>мощности</a:t>
              </a:r>
              <a:endParaRPr lang="fr-FR"/>
            </a:p>
          </p:txBody>
        </p:sp>
      </p:grpSp>
      <p:grpSp>
        <p:nvGrpSpPr>
          <p:cNvPr id="36" name="Group 40"/>
          <p:cNvGrpSpPr>
            <a:grpSpLocks/>
          </p:cNvGrpSpPr>
          <p:nvPr/>
        </p:nvGrpSpPr>
        <p:grpSpPr bwMode="auto">
          <a:xfrm>
            <a:off x="3500430" y="1214422"/>
            <a:ext cx="2894013" cy="4867276"/>
            <a:chOff x="2080" y="844"/>
            <a:chExt cx="2028" cy="3140"/>
          </a:xfrm>
        </p:grpSpPr>
        <p:grpSp>
          <p:nvGrpSpPr>
            <p:cNvPr id="37" name="Group 41"/>
            <p:cNvGrpSpPr>
              <a:grpSpLocks/>
            </p:cNvGrpSpPr>
            <p:nvPr/>
          </p:nvGrpSpPr>
          <p:grpSpPr bwMode="auto">
            <a:xfrm>
              <a:off x="2080" y="844"/>
              <a:ext cx="1900" cy="3140"/>
              <a:chOff x="2080" y="844"/>
              <a:chExt cx="1900" cy="3140"/>
            </a:xfrm>
          </p:grpSpPr>
          <p:pic>
            <p:nvPicPr>
              <p:cNvPr id="39" name="Picture 42" descr="Picto-gest-energie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0" y="1248"/>
                <a:ext cx="634" cy="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3" descr="Picto-protec-reseau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0" y="1787"/>
                <a:ext cx="634" cy="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4" descr="Picto-isolement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0" y="2326"/>
                <a:ext cx="634" cy="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5" descr="Picto-relais-diff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0" y="2865"/>
                <a:ext cx="634" cy="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6" descr="Picto-mesure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0" y="3403"/>
                <a:ext cx="634" cy="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Rectangle 47"/>
              <p:cNvSpPr>
                <a:spLocks noChangeArrowheads="1"/>
              </p:cNvSpPr>
              <p:nvPr/>
            </p:nvSpPr>
            <p:spPr bwMode="auto">
              <a:xfrm>
                <a:off x="2094" y="844"/>
                <a:ext cx="153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defTabSz="762000">
                  <a:lnSpc>
                    <a:spcPct val="90000"/>
                  </a:lnSpc>
                </a:pPr>
                <a:r>
                  <a:rPr lang="ru-RU" sz="2000" b="1" dirty="0">
                    <a:solidFill>
                      <a:srgbClr val="0066CC"/>
                    </a:solidFill>
                    <a:latin typeface="Arial Narrow" pitchFamily="34" charset="0"/>
                  </a:rPr>
                  <a:t>Контроль и защита</a:t>
                </a:r>
                <a:endParaRPr lang="fr-FR" sz="2000" b="1" dirty="0">
                  <a:solidFill>
                    <a:srgbClr val="0066CC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5" name="Text Box 48"/>
              <p:cNvSpPr txBox="1">
                <a:spLocks noChangeArrowheads="1"/>
              </p:cNvSpPr>
              <p:nvPr/>
            </p:nvSpPr>
            <p:spPr bwMode="auto">
              <a:xfrm>
                <a:off x="2615" y="1950"/>
                <a:ext cx="1365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b="1" dirty="0">
                    <a:solidFill>
                      <a:schemeClr val="accent2"/>
                    </a:solidFill>
                    <a:latin typeface="Arial Narrow" pitchFamily="34" charset="0"/>
                  </a:rPr>
                  <a:t>Сетевая защита</a:t>
                </a:r>
                <a:endParaRPr lang="fr-FR" dirty="0"/>
              </a:p>
            </p:txBody>
          </p:sp>
          <p:sp>
            <p:nvSpPr>
              <p:cNvPr id="46" name="Text Box 49"/>
              <p:cNvSpPr txBox="1">
                <a:spLocks noChangeArrowheads="1"/>
              </p:cNvSpPr>
              <p:nvPr/>
            </p:nvSpPr>
            <p:spPr bwMode="auto">
              <a:xfrm>
                <a:off x="2615" y="2422"/>
                <a:ext cx="1288" cy="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b="1" dirty="0">
                    <a:solidFill>
                      <a:schemeClr val="accent2"/>
                    </a:solidFill>
                    <a:latin typeface="Arial Narrow" pitchFamily="34" charset="0"/>
                  </a:rPr>
                  <a:t>Реле утечки на</a:t>
                </a:r>
              </a:p>
              <a:p>
                <a:pPr>
                  <a:lnSpc>
                    <a:spcPct val="85000"/>
                  </a:lnSpc>
                </a:pPr>
                <a:r>
                  <a:rPr lang="ru-RU" b="1" dirty="0">
                    <a:solidFill>
                      <a:schemeClr val="accent2"/>
                    </a:solidFill>
                    <a:latin typeface="Arial Narrow" pitchFamily="34" charset="0"/>
                  </a:rPr>
                  <a:t>землю</a:t>
                </a:r>
                <a:endParaRPr lang="fr-FR" dirty="0"/>
              </a:p>
            </p:txBody>
          </p:sp>
          <p:sp>
            <p:nvSpPr>
              <p:cNvPr id="47" name="Text Box 50"/>
              <p:cNvSpPr txBox="1">
                <a:spLocks noChangeArrowheads="1"/>
              </p:cNvSpPr>
              <p:nvPr/>
            </p:nvSpPr>
            <p:spPr bwMode="auto">
              <a:xfrm>
                <a:off x="2615" y="2975"/>
                <a:ext cx="1123" cy="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b="1" dirty="0">
                    <a:solidFill>
                      <a:schemeClr val="accent2"/>
                    </a:solidFill>
                    <a:latin typeface="Arial Narrow" pitchFamily="34" charset="0"/>
                  </a:rPr>
                  <a:t>Контроль за </a:t>
                </a:r>
              </a:p>
              <a:p>
                <a:pPr>
                  <a:lnSpc>
                    <a:spcPct val="85000"/>
                  </a:lnSpc>
                </a:pPr>
                <a:r>
                  <a:rPr lang="ru-RU" b="1" dirty="0">
                    <a:solidFill>
                      <a:schemeClr val="accent2"/>
                    </a:solidFill>
                    <a:latin typeface="Arial Narrow" pitchFamily="34" charset="0"/>
                  </a:rPr>
                  <a:t>изоляцией</a:t>
                </a:r>
                <a:endParaRPr lang="fr-FR" dirty="0"/>
              </a:p>
            </p:txBody>
          </p:sp>
          <p:sp>
            <p:nvSpPr>
              <p:cNvPr id="48" name="Text Box 51"/>
              <p:cNvSpPr txBox="1">
                <a:spLocks noChangeArrowheads="1"/>
              </p:cNvSpPr>
              <p:nvPr/>
            </p:nvSpPr>
            <p:spPr bwMode="auto">
              <a:xfrm>
                <a:off x="2615" y="3528"/>
                <a:ext cx="1296" cy="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b="1" dirty="0">
                    <a:solidFill>
                      <a:schemeClr val="accent2"/>
                    </a:solidFill>
                    <a:latin typeface="Arial Narrow" pitchFamily="34" charset="0"/>
                  </a:rPr>
                  <a:t>Электрические</a:t>
                </a:r>
              </a:p>
              <a:p>
                <a:pPr>
                  <a:lnSpc>
                    <a:spcPct val="85000"/>
                  </a:lnSpc>
                </a:pPr>
                <a:r>
                  <a:rPr lang="ru-RU" b="1" dirty="0">
                    <a:solidFill>
                      <a:schemeClr val="accent2"/>
                    </a:solidFill>
                    <a:latin typeface="Arial Narrow" pitchFamily="34" charset="0"/>
                  </a:rPr>
                  <a:t>измерители</a:t>
                </a:r>
                <a:endParaRPr lang="fr-FR" dirty="0"/>
              </a:p>
            </p:txBody>
          </p:sp>
        </p:grpSp>
        <p:sp>
          <p:nvSpPr>
            <p:cNvPr id="38" name="Text Box 52"/>
            <p:cNvSpPr txBox="1">
              <a:spLocks noChangeArrowheads="1"/>
            </p:cNvSpPr>
            <p:nvPr/>
          </p:nvSpPr>
          <p:spPr bwMode="auto">
            <a:xfrm>
              <a:off x="2615" y="1351"/>
              <a:ext cx="1493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Управление</a:t>
              </a:r>
            </a:p>
            <a:p>
              <a:pPr>
                <a:lnSpc>
                  <a:spcPct val="85000"/>
                </a:lnSpc>
              </a:pPr>
              <a:r>
                <a:rPr lang="ru-RU" b="1" dirty="0">
                  <a:solidFill>
                    <a:schemeClr val="accent2"/>
                  </a:solidFill>
                  <a:latin typeface="Arial Narrow" pitchFamily="34" charset="0"/>
                </a:rPr>
                <a:t>электропитанием</a:t>
              </a:r>
              <a:endParaRPr lang="fr-FR" dirty="0"/>
            </a:p>
          </p:txBody>
        </p:sp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30916EC-9702-4AB7-9543-D4875F8C834A}"/>
              </a:ext>
            </a:extLst>
          </p:cNvPr>
          <p:cNvSpPr/>
          <p:nvPr/>
        </p:nvSpPr>
        <p:spPr>
          <a:xfrm>
            <a:off x="714370" y="20170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ООО «ПРЕОРА» - эксклюзивный дистрибьютор компании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Socomec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 </a:t>
            </a:r>
            <a:endParaRPr kumimoji="0" lang="fr-FR" sz="1800" b="1" i="1" u="none" strike="noStrike" kern="0" cap="none" spc="0" normalizeH="0" baseline="0" noProof="0" dirty="0">
              <a:ln>
                <a:noFill/>
              </a:ln>
              <a:solidFill>
                <a:srgbClr val="00539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70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u="sng" dirty="0">
                <a:solidFill>
                  <a:schemeClr val="tx1"/>
                </a:solidFill>
              </a:rPr>
              <a:t>Линейка </a:t>
            </a:r>
            <a:r>
              <a:rPr lang="en-US" sz="4000" u="sng" dirty="0" err="1">
                <a:solidFill>
                  <a:schemeClr val="tx1"/>
                </a:solidFill>
              </a:rPr>
              <a:t>ATyS</a:t>
            </a:r>
            <a:r>
              <a:rPr lang="en-US" sz="4000" u="sng" dirty="0">
                <a:solidFill>
                  <a:schemeClr val="tx1"/>
                </a:solidFill>
              </a:rPr>
              <a:t> 6</a:t>
            </a: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pic>
        <p:nvPicPr>
          <p:cNvPr id="14" name="Picture 2" descr="ATyS_6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5" y="1395413"/>
            <a:ext cx="14874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00298" y="1411288"/>
            <a:ext cx="117791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18" tIns="40009" rIns="80018" bIns="40009">
            <a:spAutoFit/>
          </a:bodyPr>
          <a:lstStyle>
            <a:lvl1pPr defTabSz="8747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900" dirty="0" err="1">
                <a:latin typeface="+mj-lt"/>
                <a:sym typeface="Symbol" pitchFamily="18" charset="2"/>
              </a:rPr>
              <a:t>ATyS</a:t>
            </a:r>
            <a:r>
              <a:rPr lang="en-GB" sz="1900" dirty="0">
                <a:latin typeface="+mj-lt"/>
                <a:sym typeface="Symbol" pitchFamily="18" charset="2"/>
              </a:rPr>
              <a:t> 6e</a:t>
            </a:r>
            <a:endParaRPr lang="en-GB" sz="1900" b="0" dirty="0">
              <a:latin typeface="+mj-lt"/>
            </a:endParaRPr>
          </a:p>
        </p:txBody>
      </p:sp>
      <p:pic>
        <p:nvPicPr>
          <p:cNvPr id="16" name="Picture 3" descr="ATyS_6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423988"/>
            <a:ext cx="1490662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640514" y="1408098"/>
            <a:ext cx="128907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18" tIns="40009" rIns="80018" bIns="40009">
            <a:spAutoFit/>
          </a:bodyPr>
          <a:lstStyle>
            <a:lvl1pPr defTabSz="8747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900" dirty="0" err="1">
                <a:latin typeface="+mj-lt"/>
                <a:sym typeface="Symbol" pitchFamily="18" charset="2"/>
              </a:rPr>
              <a:t>ATyS</a:t>
            </a:r>
            <a:r>
              <a:rPr lang="en-GB" sz="1900" dirty="0">
                <a:latin typeface="+mj-lt"/>
                <a:sym typeface="Symbol" pitchFamily="18" charset="2"/>
              </a:rPr>
              <a:t> 6m</a:t>
            </a:r>
            <a:endParaRPr lang="en-GB" sz="1900" b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5576" y="3501008"/>
            <a:ext cx="3024336" cy="17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18" tIns="40009" rIns="80018" bIns="40009">
            <a:spAutoFit/>
          </a:bodyPr>
          <a:lstStyle>
            <a:lvl1pPr defTabSz="8747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sz="2000" b="0" dirty="0"/>
              <a:t>Измерения</a:t>
            </a:r>
            <a:r>
              <a:rPr lang="en-GB" sz="2000" b="0" dirty="0"/>
              <a:t> U </a:t>
            </a:r>
            <a:r>
              <a:rPr lang="ru-RU" sz="2000" b="0" dirty="0"/>
              <a:t>и</a:t>
            </a:r>
            <a:r>
              <a:rPr lang="en-GB" sz="2000" b="0" dirty="0"/>
              <a:t> </a:t>
            </a:r>
            <a:r>
              <a:rPr lang="en-US" sz="2000" b="0" dirty="0"/>
              <a:t>F</a:t>
            </a:r>
            <a:r>
              <a:rPr lang="en-GB" sz="2000" b="0" dirty="0"/>
              <a:t> </a:t>
            </a:r>
          </a:p>
          <a:p>
            <a:pPr marL="285750" indent="-285750" algn="l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sz="2000" b="0" dirty="0"/>
              <a:t>Шесть таймеров </a:t>
            </a:r>
            <a:endParaRPr lang="en-GB" sz="2000" b="0" dirty="0"/>
          </a:p>
          <a:p>
            <a:pPr marL="285750" indent="-285750" algn="l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sz="2000" b="0" dirty="0"/>
              <a:t>Тест без нагрузки</a:t>
            </a:r>
          </a:p>
          <a:p>
            <a:pPr marL="285750" indent="-285750" algn="l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sz="2000" b="0" dirty="0"/>
              <a:t>Тест под нагрузкой</a:t>
            </a:r>
            <a:endParaRPr lang="en-GB" sz="2000" b="0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878388" y="3509762"/>
            <a:ext cx="3654052" cy="198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018" tIns="40009" rIns="80018" bIns="40009">
            <a:spAutoFit/>
          </a:bodyPr>
          <a:lstStyle>
            <a:lvl1pPr defTabSz="8747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sz="2000" b="0" dirty="0"/>
              <a:t>Подключение токовых трансформаторов</a:t>
            </a:r>
            <a:r>
              <a:rPr lang="en-GB" sz="2000" b="0" dirty="0"/>
              <a:t> </a:t>
            </a:r>
          </a:p>
          <a:p>
            <a:pPr marL="342900" indent="-342900" algn="l"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ru-RU" sz="2000" b="0" dirty="0"/>
              <a:t>Измерения</a:t>
            </a:r>
            <a:r>
              <a:rPr lang="en-GB" sz="2000" b="0" dirty="0"/>
              <a:t> I, P, Q, S, PF 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 sz="1800" b="0" dirty="0"/>
              <a:t> 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GB" sz="1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63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en-US" sz="4000" u="sng" dirty="0" err="1">
                <a:solidFill>
                  <a:schemeClr val="tx1"/>
                </a:solidFill>
              </a:rPr>
              <a:t>ATyS</a:t>
            </a:r>
            <a:r>
              <a:rPr lang="en-US" sz="4000" u="sng" dirty="0">
                <a:solidFill>
                  <a:schemeClr val="tx1"/>
                </a:solidFill>
              </a:rPr>
              <a:t>  M</a:t>
            </a:r>
            <a:r>
              <a:rPr lang="ru-RU" sz="4000" u="sng" dirty="0">
                <a:solidFill>
                  <a:schemeClr val="tx1"/>
                </a:solidFill>
              </a:rPr>
              <a:t>  </a:t>
            </a:r>
            <a:r>
              <a:rPr lang="ru-RU" u="sng" dirty="0">
                <a:solidFill>
                  <a:schemeClr val="tx1"/>
                </a:solidFill>
              </a:rPr>
              <a:t>63 – 160 А</a:t>
            </a:r>
            <a:endParaRPr lang="en-US" u="sng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0" y="3947502"/>
            <a:ext cx="2107042" cy="1641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5" y="1396012"/>
            <a:ext cx="1788363" cy="1390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87664" y="1428736"/>
            <a:ext cx="32395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ATyS</a:t>
            </a:r>
            <a:r>
              <a:rPr lang="en-US" u="sng" dirty="0"/>
              <a:t> M 3s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Реверсивный рубильник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Модульный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Дистанционное управление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3503495"/>
            <a:ext cx="1174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ATyS</a:t>
            </a:r>
            <a:r>
              <a:rPr lang="en-US" u="sng" dirty="0"/>
              <a:t> M 6s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u="sng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95" y="3951269"/>
            <a:ext cx="5251153" cy="72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32" y="5276147"/>
            <a:ext cx="5255915" cy="72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87824" y="4867119"/>
            <a:ext cx="1199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ATyS</a:t>
            </a:r>
            <a:r>
              <a:rPr lang="en-US" u="sng" dirty="0"/>
              <a:t> M 6e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u="sng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1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u="sng" dirty="0">
                <a:solidFill>
                  <a:schemeClr val="tx1"/>
                </a:solidFill>
              </a:rPr>
              <a:t>Интерфейсы</a:t>
            </a:r>
            <a:endParaRPr lang="en-US" u="sng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00100" y="1476367"/>
            <a:ext cx="19113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0" dirty="0" err="1">
                <a:solidFill>
                  <a:srgbClr val="A50021"/>
                </a:solidFill>
              </a:rPr>
              <a:t>ATyS</a:t>
            </a:r>
            <a:r>
              <a:rPr lang="fr-FR" sz="2000" b="0" dirty="0">
                <a:solidFill>
                  <a:srgbClr val="A50021"/>
                </a:solidFill>
              </a:rPr>
              <a:t> D10</a:t>
            </a:r>
          </a:p>
          <a:p>
            <a:pPr>
              <a:spcBef>
                <a:spcPct val="50000"/>
              </a:spcBef>
            </a:pPr>
            <a:r>
              <a:rPr lang="ru-RU" sz="1800" b="0" dirty="0">
                <a:solidFill>
                  <a:schemeClr val="bg1"/>
                </a:solidFill>
              </a:rPr>
              <a:t>Мониторинг</a:t>
            </a:r>
            <a:endParaRPr lang="fr-FR" sz="1800" b="0" dirty="0">
              <a:solidFill>
                <a:schemeClr val="bg1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89388" y="4999038"/>
            <a:ext cx="1638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defTabSz="874713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4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700" dirty="0"/>
              <a:t>Монтаж на лицевую панель</a:t>
            </a:r>
            <a:r>
              <a:rPr lang="en-GB" sz="1700" dirty="0"/>
              <a:t>  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2593975"/>
            <a:ext cx="19875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81449"/>
              </p:ext>
            </p:extLst>
          </p:nvPr>
        </p:nvGraphicFramePr>
        <p:xfrm>
          <a:off x="1001713" y="2538413"/>
          <a:ext cx="2249487" cy="2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hoto Editor Photo" r:id="rId5" imgW="5409524" imgH="5420482" progId="">
                  <p:embed/>
                </p:oleObj>
              </mc:Choice>
              <mc:Fallback>
                <p:oleObj name="Photo Editor Photo" r:id="rId5" imgW="5409524" imgH="542048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538413"/>
                        <a:ext cx="2249487" cy="243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05829"/>
              </p:ext>
            </p:extLst>
          </p:nvPr>
        </p:nvGraphicFramePr>
        <p:xfrm>
          <a:off x="6357938" y="2606675"/>
          <a:ext cx="23241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hoto Editor Photo" r:id="rId7" imgW="5420482" imgH="5428571" progId="">
                  <p:embed/>
                </p:oleObj>
              </mc:Choice>
              <mc:Fallback>
                <p:oleObj name="Photo Editor Photo" r:id="rId7" imgW="5420482" imgH="542857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2606675"/>
                        <a:ext cx="23241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995127" y="1470384"/>
            <a:ext cx="314890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0" dirty="0" err="1">
                <a:solidFill>
                  <a:srgbClr val="A50021"/>
                </a:solidFill>
              </a:rPr>
              <a:t>ATyS</a:t>
            </a:r>
            <a:r>
              <a:rPr lang="fr-FR" sz="2000" b="0" dirty="0">
                <a:solidFill>
                  <a:srgbClr val="A50021"/>
                </a:solidFill>
              </a:rPr>
              <a:t> D20</a:t>
            </a:r>
          </a:p>
          <a:p>
            <a:pPr>
              <a:spcBef>
                <a:spcPct val="50000"/>
              </a:spcBef>
            </a:pPr>
            <a:r>
              <a:rPr lang="ru-RU" sz="1800" b="0" dirty="0">
                <a:solidFill>
                  <a:schemeClr val="bg1"/>
                </a:solidFill>
              </a:rPr>
              <a:t>Мониторинг и управление</a:t>
            </a:r>
            <a:endParaRPr lang="fr-FR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116632"/>
            <a:ext cx="8712969" cy="720080"/>
          </a:xfrm>
        </p:spPr>
        <p:txBody>
          <a:bodyPr>
            <a:normAutofit/>
          </a:bodyPr>
          <a:lstStyle/>
          <a:p>
            <a:r>
              <a:rPr lang="ru-RU" sz="4000" u="sng" dirty="0">
                <a:solidFill>
                  <a:schemeClr val="tx1"/>
                </a:solidFill>
              </a:rPr>
              <a:t>Функциональность</a:t>
            </a:r>
            <a:endParaRPr lang="en-US" u="sng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41966" y="1395398"/>
            <a:ext cx="1584932" cy="2134104"/>
            <a:chOff x="912" y="894"/>
            <a:chExt cx="1536" cy="1882"/>
          </a:xfrm>
        </p:grpSpPr>
        <p:pic>
          <p:nvPicPr>
            <p:cNvPr id="5" name="Picture 3" descr="Atyspoignée_RV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" y="894"/>
              <a:ext cx="1452" cy="13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12" y="2208"/>
              <a:ext cx="1536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085" tIns="44764" rIns="86085" bIns="44764">
              <a:spAutoFit/>
            </a:bodyPr>
            <a:lstStyle>
              <a:lvl1pPr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800" b="0" dirty="0">
                  <a:solidFill>
                    <a:schemeClr val="tx2"/>
                  </a:solidFill>
                </a:rPr>
                <a:t>Ручное управление</a:t>
              </a:r>
              <a:endParaRPr lang="en-GB" sz="1800" b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962314" y="1368814"/>
            <a:ext cx="1736376" cy="1954647"/>
            <a:chOff x="2688" y="897"/>
            <a:chExt cx="1536" cy="1704"/>
          </a:xfrm>
        </p:grpSpPr>
        <p:pic>
          <p:nvPicPr>
            <p:cNvPr id="10" name="Picture 6" descr="Atys3cadenas_RV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" y="897"/>
              <a:ext cx="1197" cy="134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2688" y="2281"/>
              <a:ext cx="1536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085" tIns="44764" rIns="86085" bIns="44764">
              <a:spAutoFit/>
            </a:bodyPr>
            <a:lstStyle>
              <a:lvl1pPr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800" b="0" dirty="0">
                  <a:solidFill>
                    <a:schemeClr val="tx2"/>
                  </a:solidFill>
                </a:rPr>
                <a:t>Блокировка</a:t>
              </a:r>
              <a:endParaRPr lang="en-GB" sz="1800" b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154078" y="1380589"/>
            <a:ext cx="1632632" cy="2197924"/>
            <a:chOff x="4248" y="880"/>
            <a:chExt cx="1616" cy="1858"/>
          </a:xfrm>
        </p:grpSpPr>
        <p:pic>
          <p:nvPicPr>
            <p:cNvPr id="13" name="Picture 9" descr="Atys_Affichage_élec_RV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" y="880"/>
              <a:ext cx="1420" cy="132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248" y="2193"/>
              <a:ext cx="1616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085" tIns="44764" rIns="86085" bIns="44764">
              <a:spAutoFit/>
            </a:bodyPr>
            <a:lstStyle>
              <a:lvl1pPr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800" b="0" dirty="0">
                  <a:solidFill>
                    <a:schemeClr val="tx2"/>
                  </a:solidFill>
                </a:rPr>
                <a:t>Кнопки управления</a:t>
              </a:r>
              <a:endParaRPr lang="en-GB" sz="1800" b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619972" y="3786190"/>
            <a:ext cx="1606925" cy="2214578"/>
            <a:chOff x="870" y="2751"/>
            <a:chExt cx="1664" cy="1909"/>
          </a:xfrm>
        </p:grpSpPr>
        <p:pic>
          <p:nvPicPr>
            <p:cNvPr id="16" name="Picture 12" descr="Kit_tension_situ_RV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" y="2751"/>
              <a:ext cx="1664" cy="122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929" y="4067"/>
              <a:ext cx="1535" cy="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085" tIns="44764" rIns="86085" bIns="44764">
              <a:spAutoFit/>
            </a:bodyPr>
            <a:lstStyle>
              <a:lvl1pPr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800" b="0" dirty="0">
                  <a:solidFill>
                    <a:schemeClr val="tx2"/>
                  </a:solidFill>
                </a:rPr>
                <a:t>Сигнальные провода</a:t>
              </a:r>
              <a:endParaRPr lang="en-GB" sz="1800" b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3837521" y="3802290"/>
            <a:ext cx="1671324" cy="2127040"/>
            <a:chOff x="2824" y="2713"/>
            <a:chExt cx="1640" cy="1962"/>
          </a:xfrm>
        </p:grpSpPr>
        <p:pic>
          <p:nvPicPr>
            <p:cNvPr id="19" name="Picture 15" descr="AtysInstalla_Module_RV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2713"/>
              <a:ext cx="1388" cy="131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824" y="4081"/>
              <a:ext cx="164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085" tIns="44764" rIns="86085" bIns="44764">
              <a:spAutoFit/>
            </a:bodyPr>
            <a:lstStyle>
              <a:lvl1pPr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800" b="0" dirty="0">
                  <a:solidFill>
                    <a:schemeClr val="tx2"/>
                  </a:solidFill>
                </a:rPr>
                <a:t>Опциональные модули</a:t>
              </a:r>
              <a:endParaRPr lang="en-GB" sz="1800" b="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5990210" y="3784384"/>
            <a:ext cx="2297046" cy="2216384"/>
            <a:chOff x="4381" y="2873"/>
            <a:chExt cx="2419" cy="1874"/>
          </a:xfrm>
        </p:grpSpPr>
        <p:pic>
          <p:nvPicPr>
            <p:cNvPr id="22" name="Picture 18" descr="Atysarmoire_RV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" y="2873"/>
              <a:ext cx="1501" cy="123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4381" y="4202"/>
              <a:ext cx="2419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6085" tIns="44764" rIns="86085" bIns="44764">
              <a:spAutoFit/>
            </a:bodyPr>
            <a:lstStyle>
              <a:lvl1pPr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4713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8747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sz="1800" b="0" dirty="0">
                  <a:solidFill>
                    <a:schemeClr val="tx2"/>
                  </a:solidFill>
                </a:rPr>
                <a:t>Лицевая панель с выносом на дверь</a:t>
              </a:r>
              <a:endParaRPr lang="en-GB" sz="1800" b="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9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"/>
          <p:cNvSpPr>
            <a:spLocks noGrp="1"/>
          </p:cNvSpPr>
          <p:nvPr>
            <p:ph type="body" sz="quarter" idx="13"/>
          </p:nvPr>
        </p:nvSpPr>
        <p:spPr>
          <a:xfrm>
            <a:off x="2786050" y="1996243"/>
            <a:ext cx="6168026" cy="3004393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u="sng" dirty="0">
                <a:solidFill>
                  <a:schemeClr val="bg1">
                    <a:lumMod val="65000"/>
                  </a:schemeClr>
                </a:solidFill>
              </a:rPr>
              <a:t>Содержание</a:t>
            </a:r>
            <a:endParaRPr lang="en-US" sz="4000" b="1" u="sng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Выключатели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Переключатели</a:t>
            </a: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ru-RU" sz="3500" b="1" dirty="0">
                <a:solidFill>
                  <a:srgbClr val="FF0000"/>
                </a:solidFill>
              </a:rPr>
              <a:t>Выключатели с предохранителями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Предохранители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Контроль и защита</a:t>
            </a:r>
          </a:p>
        </p:txBody>
      </p:sp>
    </p:spTree>
    <p:extLst>
      <p:ext uri="{BB962C8B-B14F-4D97-AF65-F5344CB8AC3E}">
        <p14:creationId xmlns:p14="http://schemas.microsoft.com/office/powerpoint/2010/main" val="2208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497" y="188641"/>
            <a:ext cx="8136904" cy="7920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FUSERBLOC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781175" y="2971800"/>
            <a:ext cx="0" cy="73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241675" y="2997200"/>
            <a:ext cx="0" cy="73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867275" y="2997200"/>
            <a:ext cx="0" cy="73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762875" y="2997200"/>
            <a:ext cx="0" cy="73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501775" y="2971800"/>
            <a:ext cx="629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379538" y="2447925"/>
            <a:ext cx="1033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fr-FR" sz="1600"/>
              <a:t>20 - 32A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51138" y="2447925"/>
            <a:ext cx="1236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fr-FR" sz="1600"/>
              <a:t>32 - 200A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338638" y="2447925"/>
            <a:ext cx="1325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fr-FR" sz="1600"/>
              <a:t>200 - 400A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170738" y="2435225"/>
            <a:ext cx="1477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fr-FR" sz="1600"/>
              <a:t>630 - 1250A</a:t>
            </a:r>
          </a:p>
        </p:txBody>
      </p:sp>
      <p:pic>
        <p:nvPicPr>
          <p:cNvPr id="17" name="Picture 26" descr="fuser_539_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927475"/>
            <a:ext cx="798513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5" descr="fuser_528_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778250"/>
            <a:ext cx="1538288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1" descr="fuser_574_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3879850"/>
            <a:ext cx="120015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4" descr="fuser_522_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627455"/>
            <a:ext cx="2862263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285860"/>
            <a:ext cx="1779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Диапазон</a:t>
            </a:r>
          </a:p>
        </p:txBody>
      </p:sp>
    </p:spTree>
    <p:extLst>
      <p:ext uri="{BB962C8B-B14F-4D97-AF65-F5344CB8AC3E}">
        <p14:creationId xmlns:p14="http://schemas.microsoft.com/office/powerpoint/2010/main" val="19374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497" y="188641"/>
            <a:ext cx="8136904" cy="7920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FUSERBLOC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214810" y="1936308"/>
            <a:ext cx="3656031" cy="429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/>
              <a:t>  </a:t>
            </a:r>
            <a:r>
              <a:rPr lang="ru-RU" sz="1400" dirty="0"/>
              <a:t>Компактный</a:t>
            </a:r>
            <a:r>
              <a:rPr lang="en-GB" sz="1400" dirty="0"/>
              <a:t>:	96 x 96 mm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/>
              <a:t>  </a:t>
            </a:r>
            <a:r>
              <a:rPr lang="ru-RU" sz="1400" dirty="0"/>
              <a:t>монтаж  на </a:t>
            </a:r>
            <a:r>
              <a:rPr lang="en-GB" sz="1400" dirty="0"/>
              <a:t>DIN</a:t>
            </a:r>
            <a:r>
              <a:rPr lang="ru-RU" sz="1400" dirty="0"/>
              <a:t> рейку</a:t>
            </a:r>
            <a:endParaRPr lang="en-GB" sz="140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/>
              <a:t>  IP2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/>
              <a:t>  AC 23A 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/>
              <a:t>  </a:t>
            </a:r>
            <a:r>
              <a:rPr lang="ru-RU" sz="1400" dirty="0"/>
              <a:t>тест режим</a:t>
            </a:r>
            <a:endParaRPr lang="en-GB" sz="140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/>
              <a:t>  3P, TPN, 3P + </a:t>
            </a:r>
            <a:r>
              <a:rPr lang="ru-RU" sz="1400" dirty="0"/>
              <a:t>переключение </a:t>
            </a:r>
            <a:r>
              <a:rPr lang="ru-RU" sz="1400" dirty="0" err="1"/>
              <a:t>нейтрали</a:t>
            </a:r>
            <a:endParaRPr lang="en-GB" sz="140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/>
              <a:t>  </a:t>
            </a:r>
            <a:r>
              <a:rPr lang="ru-RU" sz="1400" dirty="0"/>
              <a:t>прямое переключение</a:t>
            </a:r>
            <a:endParaRPr lang="en-GB" sz="140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/>
              <a:t>  </a:t>
            </a:r>
            <a:r>
              <a:rPr lang="ru-RU" sz="1400" dirty="0"/>
              <a:t>Переключение спереди</a:t>
            </a:r>
            <a:endParaRPr lang="en-GB" sz="140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/>
              <a:t>  </a:t>
            </a:r>
            <a:r>
              <a:rPr lang="ru-RU" sz="1400" dirty="0"/>
              <a:t>Переключение сбоку</a:t>
            </a:r>
            <a:endParaRPr lang="en-GB" sz="140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/>
              <a:t>  </a:t>
            </a:r>
            <a:r>
              <a:rPr lang="ru-RU" sz="1400" dirty="0"/>
              <a:t>Дополнительный блок контактов с фиксацией</a:t>
            </a:r>
            <a:endParaRPr lang="en-GB" sz="140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dirty="0"/>
              <a:t>  </a:t>
            </a:r>
            <a:r>
              <a:rPr lang="ru-RU" sz="1400" dirty="0"/>
              <a:t>Индикация сгоревшего предохранителя</a:t>
            </a:r>
            <a:r>
              <a:rPr lang="en-GB" sz="1400" dirty="0"/>
              <a:t> (14x51 fuses)	</a:t>
            </a:r>
          </a:p>
          <a:p>
            <a:pPr lvl="1" algn="l" eaLnBrk="0" hangingPunct="0">
              <a:spcBef>
                <a:spcPct val="50000"/>
              </a:spcBef>
            </a:pPr>
            <a:endParaRPr lang="fr-FR" sz="1400" dirty="0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50892" y="2092325"/>
            <a:ext cx="2506662" cy="1547813"/>
            <a:chOff x="369" y="1094"/>
            <a:chExt cx="1579" cy="975"/>
          </a:xfrm>
        </p:grpSpPr>
        <p:pic>
          <p:nvPicPr>
            <p:cNvPr id="23" name="Picture 11" descr="fuser_223_a_1_c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" y="1094"/>
              <a:ext cx="1026" cy="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fusib_112_a_1_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" y="1302"/>
              <a:ext cx="177" cy="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73116" y="4083050"/>
            <a:ext cx="2484438" cy="1587500"/>
            <a:chOff x="350" y="2348"/>
            <a:chExt cx="1565" cy="1000"/>
          </a:xfrm>
        </p:grpSpPr>
        <p:pic>
          <p:nvPicPr>
            <p:cNvPr id="26" name="Picture 10" descr="fuser_238_a_1_ca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2348"/>
              <a:ext cx="1038" cy="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3" descr="fusib_134_a_1_ca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09" y="2465"/>
              <a:ext cx="206" cy="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42411" y="1252823"/>
            <a:ext cx="5715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err="1"/>
              <a:t>Fuserbloc</a:t>
            </a:r>
            <a:r>
              <a:rPr lang="en-US" sz="2400" dirty="0"/>
              <a:t> CD </a:t>
            </a:r>
            <a:r>
              <a:rPr lang="ru-RU" sz="2400" dirty="0"/>
              <a:t>компакт дизайн </a:t>
            </a:r>
            <a:r>
              <a:rPr lang="en-US" sz="2400" dirty="0"/>
              <a:t> 20 </a:t>
            </a:r>
            <a:r>
              <a:rPr lang="ru-RU" sz="2400" dirty="0"/>
              <a:t>-</a:t>
            </a:r>
            <a:r>
              <a:rPr lang="en-US" sz="2400" dirty="0"/>
              <a:t> 32A</a:t>
            </a:r>
          </a:p>
        </p:txBody>
      </p:sp>
    </p:spTree>
    <p:extLst>
      <p:ext uri="{BB962C8B-B14F-4D97-AF65-F5344CB8AC3E}">
        <p14:creationId xmlns:p14="http://schemas.microsoft.com/office/powerpoint/2010/main" val="10502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9326" y="214399"/>
            <a:ext cx="7869882" cy="72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FUSERBLOC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32367" y="1785926"/>
            <a:ext cx="40544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US" sz="1400" b="0" dirty="0"/>
              <a:t>  </a:t>
            </a:r>
            <a:r>
              <a:rPr lang="ru-RU" sz="1400" b="0" dirty="0"/>
              <a:t>Модульное исполнение</a:t>
            </a:r>
            <a:endParaRPr lang="en-GB" sz="1400" b="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b="0" dirty="0"/>
              <a:t>  </a:t>
            </a:r>
            <a:r>
              <a:rPr lang="ru-RU" sz="1400" b="0" dirty="0"/>
              <a:t>монтаж на </a:t>
            </a:r>
            <a:r>
              <a:rPr lang="en-GB" sz="1400" b="0" dirty="0"/>
              <a:t>DIN </a:t>
            </a:r>
            <a:r>
              <a:rPr lang="ru-RU" sz="1400" b="0" dirty="0"/>
              <a:t>рейку до</a:t>
            </a:r>
            <a:r>
              <a:rPr lang="en-GB" sz="1400" b="0" dirty="0"/>
              <a:t> 63A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b="0" dirty="0"/>
              <a:t>  IP2 (</a:t>
            </a:r>
            <a:r>
              <a:rPr lang="ru-RU" sz="1400" b="0" dirty="0"/>
              <a:t>закрыты предохранители и клеммы</a:t>
            </a:r>
            <a:r>
              <a:rPr lang="en-GB" sz="1400" b="0" dirty="0"/>
              <a:t>)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b="0" dirty="0"/>
              <a:t>  </a:t>
            </a:r>
            <a:r>
              <a:rPr lang="ru-RU" sz="1400" b="0" dirty="0"/>
              <a:t>Тест режим</a:t>
            </a:r>
            <a:r>
              <a:rPr lang="en-GB" sz="1400" b="0" dirty="0"/>
              <a:t> (</a:t>
            </a:r>
            <a:r>
              <a:rPr lang="ru-RU" sz="1400" b="0" dirty="0"/>
              <a:t>до</a:t>
            </a:r>
            <a:r>
              <a:rPr lang="en-GB" sz="1400" b="0" dirty="0"/>
              <a:t> 400A)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b="0" dirty="0"/>
              <a:t>  </a:t>
            </a:r>
            <a:r>
              <a:rPr lang="ru-RU" sz="1400" b="0" dirty="0"/>
              <a:t>от </a:t>
            </a:r>
            <a:r>
              <a:rPr lang="en-GB" sz="1400" b="0" dirty="0"/>
              <a:t>1 </a:t>
            </a:r>
            <a:r>
              <a:rPr lang="ru-RU" sz="1400" b="0" dirty="0"/>
              <a:t>до</a:t>
            </a:r>
            <a:r>
              <a:rPr lang="en-GB" sz="1400" b="0" dirty="0"/>
              <a:t> 21 </a:t>
            </a:r>
            <a:r>
              <a:rPr lang="ru-RU" sz="1400" b="0" dirty="0"/>
              <a:t>полюсов</a:t>
            </a:r>
            <a:endParaRPr lang="en-GB" sz="1400" b="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endParaRPr lang="en-GB" sz="1400" b="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b="0" dirty="0"/>
              <a:t>  </a:t>
            </a:r>
            <a:r>
              <a:rPr lang="ru-RU" sz="1400" b="0" dirty="0"/>
              <a:t>прямое управление</a:t>
            </a:r>
            <a:endParaRPr lang="en-GB" sz="1400" b="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b="0" dirty="0"/>
              <a:t>  </a:t>
            </a:r>
            <a:r>
              <a:rPr lang="ru-RU" sz="1400" b="0" dirty="0"/>
              <a:t>управление спереди</a:t>
            </a:r>
            <a:endParaRPr lang="en-GB" sz="1400" b="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b="0" dirty="0"/>
              <a:t>  </a:t>
            </a:r>
            <a:r>
              <a:rPr lang="ru-RU" sz="1400" b="0" dirty="0"/>
              <a:t>Управление с фронтов</a:t>
            </a:r>
            <a:r>
              <a:rPr lang="en-GB" sz="1400" b="0" dirty="0"/>
              <a:t> (</a:t>
            </a:r>
            <a:r>
              <a:rPr lang="ru-RU" sz="1400" b="0" dirty="0"/>
              <a:t>слева и справа</a:t>
            </a:r>
            <a:r>
              <a:rPr lang="en-GB" sz="1400" b="0" dirty="0"/>
              <a:t>) </a:t>
            </a:r>
            <a:endParaRPr lang="ru-RU" sz="1400" b="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b="0" dirty="0"/>
              <a:t> </a:t>
            </a:r>
            <a:r>
              <a:rPr lang="ru-RU" sz="1400" b="0" dirty="0"/>
              <a:t>Дополнительный блок контактов с фиксацией</a:t>
            </a:r>
            <a:endParaRPr lang="en-GB" sz="1400" b="0" dirty="0"/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b="0" dirty="0"/>
              <a:t> </a:t>
            </a:r>
            <a:r>
              <a:rPr lang="ru-RU" sz="1400" b="0" dirty="0"/>
              <a:t>Индикация сгоревшего предохранителя</a:t>
            </a:r>
            <a:r>
              <a:rPr lang="en-GB" sz="1400" b="0" dirty="0"/>
              <a:t> 	</a:t>
            </a: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en-GB" sz="1400" b="0" dirty="0"/>
              <a:t>  </a:t>
            </a:r>
            <a:r>
              <a:rPr lang="ru-RU" sz="1400" b="0" dirty="0"/>
              <a:t>подключение сзади</a:t>
            </a:r>
            <a:endParaRPr lang="en-GB" sz="1400" b="0" dirty="0"/>
          </a:p>
          <a:p>
            <a:pPr lvl="1" algn="l" eaLnBrk="0" hangingPunct="0">
              <a:spcBef>
                <a:spcPct val="50000"/>
              </a:spcBef>
            </a:pPr>
            <a:endParaRPr lang="fr-FR" sz="1400" b="0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17567" y="2200277"/>
            <a:ext cx="2439987" cy="1514475"/>
            <a:chOff x="495" y="1356"/>
            <a:chExt cx="1537" cy="954"/>
          </a:xfrm>
        </p:grpSpPr>
        <p:pic>
          <p:nvPicPr>
            <p:cNvPr id="17" name="Picture 16" descr="fusib_114_a_2_c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" y="1374"/>
              <a:ext cx="292" cy="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fuser_350_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1356"/>
              <a:ext cx="864" cy="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14373" y="3929066"/>
            <a:ext cx="3643313" cy="2019300"/>
            <a:chOff x="138" y="2776"/>
            <a:chExt cx="2295" cy="1272"/>
          </a:xfrm>
        </p:grpSpPr>
        <p:pic>
          <p:nvPicPr>
            <p:cNvPr id="20" name="Picture 14" descr="fusib_149_a_1_ca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" y="2805"/>
              <a:ext cx="364" cy="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5" descr="fusib_150_a_1_ca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" y="3083"/>
              <a:ext cx="205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9" descr="fuser_436_a_1_ca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2776"/>
              <a:ext cx="1439" cy="1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84172" y="1240681"/>
            <a:ext cx="82248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err="1"/>
              <a:t>Fuserbloc</a:t>
            </a:r>
            <a:r>
              <a:rPr lang="en-US" sz="2400" dirty="0"/>
              <a:t> CD </a:t>
            </a:r>
            <a:r>
              <a:rPr lang="ru-RU" sz="2400" dirty="0"/>
              <a:t>компакт дизайн и модульное исполнение</a:t>
            </a:r>
            <a:r>
              <a:rPr lang="en-US" sz="2400" dirty="0"/>
              <a:t>: </a:t>
            </a:r>
          </a:p>
          <a:p>
            <a:pPr algn="l"/>
            <a:r>
              <a:rPr lang="en-US" sz="2400" dirty="0"/>
              <a:t>32 to 1250A</a:t>
            </a:r>
          </a:p>
        </p:txBody>
      </p:sp>
    </p:spTree>
    <p:extLst>
      <p:ext uri="{BB962C8B-B14F-4D97-AF65-F5344CB8AC3E}">
        <p14:creationId xmlns:p14="http://schemas.microsoft.com/office/powerpoint/2010/main" val="302797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9326" y="214399"/>
            <a:ext cx="7869882" cy="72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FUSERBLOC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15607" y="1252823"/>
            <a:ext cx="1813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/>
              <a:t>Технология</a:t>
            </a:r>
            <a:endParaRPr lang="en-US" sz="2400" dirty="0"/>
          </a:p>
        </p:txBody>
      </p:sp>
      <p:sp>
        <p:nvSpPr>
          <p:cNvPr id="13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8838" y="4884738"/>
            <a:ext cx="553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82600" indent="-482600" algn="l">
              <a:spcBef>
                <a:spcPct val="20000"/>
              </a:spcBef>
            </a:pPr>
            <a:r>
              <a:rPr lang="ru-RU" sz="2000" b="0"/>
              <a:t>Посеребренные контакты</a:t>
            </a:r>
            <a:endParaRPr lang="en-GB" sz="2000" b="0"/>
          </a:p>
        </p:txBody>
      </p:sp>
      <p:sp>
        <p:nvSpPr>
          <p:cNvPr id="14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6138" y="2147888"/>
            <a:ext cx="5537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82600" indent="-482600" algn="l">
              <a:spcBef>
                <a:spcPct val="20000"/>
              </a:spcBef>
            </a:pPr>
            <a:r>
              <a:rPr lang="ru-RU" sz="2000" b="0"/>
              <a:t>Модульная конструкция</a:t>
            </a:r>
            <a:endParaRPr lang="en-GB" sz="2000" b="0"/>
          </a:p>
        </p:txBody>
      </p:sp>
      <p:sp>
        <p:nvSpPr>
          <p:cNvPr id="22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5663" y="3471863"/>
            <a:ext cx="5537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82600" indent="-482600" algn="l">
              <a:spcBef>
                <a:spcPct val="20000"/>
              </a:spcBef>
            </a:pPr>
            <a:r>
              <a:rPr lang="ru-RU" sz="2000" b="0"/>
              <a:t>Двойное разъединение на каждой стороне полюса</a:t>
            </a:r>
            <a:endParaRPr lang="en-GB" sz="2000" b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83120" y="1628637"/>
            <a:ext cx="1752940" cy="1610337"/>
            <a:chOff x="480" y="1228"/>
            <a:chExt cx="2214" cy="2284"/>
          </a:xfrm>
        </p:grpSpPr>
        <p:pic>
          <p:nvPicPr>
            <p:cNvPr id="26" name="Picture 21" descr="cage_cde_fron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5379A6"/>
                </a:clrFrom>
                <a:clrTo>
                  <a:srgbClr val="5379A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326" b="8263"/>
            <a:stretch>
              <a:fillRect/>
            </a:stretch>
          </p:blipFill>
          <p:spPr bwMode="auto">
            <a:xfrm>
              <a:off x="480" y="1228"/>
              <a:ext cx="1662" cy="1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2" descr="cage_cde_fron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5379A6"/>
                </a:clrFrom>
                <a:clrTo>
                  <a:srgbClr val="5379A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326" b="8263"/>
            <a:stretch>
              <a:fillRect/>
            </a:stretch>
          </p:blipFill>
          <p:spPr bwMode="auto">
            <a:xfrm>
              <a:off x="1032" y="1588"/>
              <a:ext cx="1662" cy="1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6038" y="2985156"/>
            <a:ext cx="1694367" cy="12466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9" descr="module_coupe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5782"/>
              </a:clrFrom>
              <a:clrTo>
                <a:srgbClr val="0057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r="13971"/>
          <a:stretch>
            <a:fillRect/>
          </a:stretch>
        </p:blipFill>
        <p:spPr>
          <a:xfrm>
            <a:off x="4650562" y="4429132"/>
            <a:ext cx="1385498" cy="13261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2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9326" y="214399"/>
            <a:ext cx="7869882" cy="72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FUSERBLOC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42910" y="1214422"/>
            <a:ext cx="3252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/>
              <a:t>Специальные версии</a:t>
            </a:r>
            <a:endParaRPr lang="en-US" sz="2400" dirty="0"/>
          </a:p>
        </p:txBody>
      </p:sp>
      <p:pic>
        <p:nvPicPr>
          <p:cNvPr id="15" name="Picture 5" descr="fuser_426_a_1_c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"/>
          <a:stretch>
            <a:fillRect/>
          </a:stretch>
        </p:blipFill>
        <p:spPr bwMode="auto">
          <a:xfrm>
            <a:off x="1071538" y="4357694"/>
            <a:ext cx="2795668" cy="13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0628" y="4365104"/>
            <a:ext cx="2437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Переключатели</a:t>
            </a:r>
          </a:p>
          <a:p>
            <a:endParaRPr lang="ru-RU" sz="2400" dirty="0"/>
          </a:p>
          <a:p>
            <a:r>
              <a:rPr lang="ru-RU" sz="2400" dirty="0"/>
              <a:t>32 – 400 А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494754" y="1911702"/>
            <a:ext cx="1747002" cy="2088802"/>
            <a:chOff x="816" y="1320"/>
            <a:chExt cx="1904" cy="2336"/>
          </a:xfrm>
        </p:grpSpPr>
        <p:pic>
          <p:nvPicPr>
            <p:cNvPr id="17" name="Picture 6" descr="fuser-220-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1344"/>
              <a:ext cx="1892" cy="2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816" y="1320"/>
              <a:ext cx="1904" cy="2312"/>
            </a:xfrm>
            <a:prstGeom prst="rect">
              <a:avLst/>
            </a:prstGeom>
            <a:solidFill>
              <a:srgbClr val="B2B2B2">
                <a:alpha val="25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00628" y="1654908"/>
            <a:ext cx="35512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FUSOMAT</a:t>
            </a:r>
            <a:r>
              <a:rPr lang="en-US" sz="2000" dirty="0"/>
              <a:t>  250 – 1250 </a:t>
            </a:r>
            <a:r>
              <a:rPr lang="ru-RU" sz="2000" dirty="0"/>
              <a:t>А</a:t>
            </a:r>
          </a:p>
          <a:p>
            <a:endParaRPr lang="ru-RU" sz="2000" dirty="0"/>
          </a:p>
          <a:p>
            <a:r>
              <a:rPr lang="ru-RU" sz="2000" dirty="0"/>
              <a:t>Удаленное отключение с </a:t>
            </a:r>
          </a:p>
          <a:p>
            <a:r>
              <a:rPr lang="ru-RU" sz="2000" dirty="0"/>
              <a:t>Помощью шутовой катушки </a:t>
            </a:r>
          </a:p>
          <a:p>
            <a:r>
              <a:rPr lang="ru-RU" sz="2000" dirty="0"/>
              <a:t>или катушки напряжения</a:t>
            </a:r>
          </a:p>
        </p:txBody>
      </p:sp>
    </p:spTree>
    <p:extLst>
      <p:ext uri="{BB962C8B-B14F-4D97-AF65-F5344CB8AC3E}">
        <p14:creationId xmlns:p14="http://schemas.microsoft.com/office/powerpoint/2010/main" val="3081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body" sz="quarter" idx="13"/>
          </p:nvPr>
        </p:nvSpPr>
        <p:spPr>
          <a:xfrm>
            <a:off x="2786050" y="1996243"/>
            <a:ext cx="6168026" cy="3004393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u="sng" dirty="0">
                <a:solidFill>
                  <a:schemeClr val="tx2"/>
                </a:solidFill>
              </a:rPr>
              <a:t>Содержание</a:t>
            </a:r>
            <a:endParaRPr lang="en-US" sz="4000" b="1" u="sng" dirty="0">
              <a:solidFill>
                <a:schemeClr val="tx2"/>
              </a:solidFill>
            </a:endParaRPr>
          </a:p>
          <a:p>
            <a:endParaRPr lang="ru-RU" b="1" u="sng" dirty="0">
              <a:solidFill>
                <a:schemeClr val="tx2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tx2"/>
                </a:solidFill>
              </a:rPr>
              <a:t>Выключатели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tx2"/>
                </a:solidFill>
              </a:rPr>
              <a:t>Переключатели</a:t>
            </a:r>
            <a:endParaRPr lang="en-US" sz="3600" b="1" dirty="0">
              <a:solidFill>
                <a:schemeClr val="tx2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3500" b="1" dirty="0">
                <a:solidFill>
                  <a:schemeClr val="tx2"/>
                </a:solidFill>
              </a:rPr>
              <a:t>Выключатели с предохранителями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tx2"/>
                </a:solidFill>
              </a:rPr>
              <a:t>Предохранители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tx2"/>
                </a:solidFill>
              </a:rPr>
              <a:t>Контроль и защита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CCDFF1-8937-416F-92F4-A5160275C139}"/>
              </a:ext>
            </a:extLst>
          </p:cNvPr>
          <p:cNvSpPr/>
          <p:nvPr/>
        </p:nvSpPr>
        <p:spPr>
          <a:xfrm>
            <a:off x="2627784" y="18864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ООО «ПРЕОРА» - эксклюзивный дистрибьютор компании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Socomec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</a:rPr>
              <a:t> </a:t>
            </a:r>
            <a:endParaRPr kumimoji="0" lang="fr-FR" sz="1800" b="1" i="1" u="none" strike="noStrike" kern="0" cap="none" spc="0" normalizeH="0" baseline="0" noProof="0" dirty="0">
              <a:ln>
                <a:noFill/>
              </a:ln>
              <a:solidFill>
                <a:srgbClr val="00539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7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"/>
          <p:cNvSpPr>
            <a:spLocks noGrp="1"/>
          </p:cNvSpPr>
          <p:nvPr>
            <p:ph type="body" sz="quarter" idx="13"/>
          </p:nvPr>
        </p:nvSpPr>
        <p:spPr>
          <a:xfrm>
            <a:off x="2786050" y="1996243"/>
            <a:ext cx="6168026" cy="3004393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u="sng" dirty="0">
                <a:solidFill>
                  <a:schemeClr val="bg1">
                    <a:lumMod val="65000"/>
                  </a:schemeClr>
                </a:solidFill>
              </a:rPr>
              <a:t>Содержание</a:t>
            </a:r>
            <a:endParaRPr lang="en-US" sz="4000" b="1" u="sng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Выключатели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Переключатели</a:t>
            </a: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ru-RU" sz="3500" b="1" dirty="0">
                <a:solidFill>
                  <a:schemeClr val="bg1">
                    <a:lumMod val="65000"/>
                  </a:schemeClr>
                </a:solidFill>
              </a:rPr>
              <a:t>Выключатели с предохранителями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rgbClr val="7030A0"/>
                </a:solidFill>
              </a:rPr>
              <a:t>Предохранители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Контроль и защита</a:t>
            </a:r>
          </a:p>
        </p:txBody>
      </p:sp>
    </p:spTree>
    <p:extLst>
      <p:ext uri="{BB962C8B-B14F-4D97-AF65-F5344CB8AC3E}">
        <p14:creationId xmlns:p14="http://schemas.microsoft.com/office/powerpoint/2010/main" val="5853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376" y="208020"/>
            <a:ext cx="8136904" cy="7920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Промышленные предохранители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0" y="1465274"/>
            <a:ext cx="2286000" cy="360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857620" y="1718439"/>
            <a:ext cx="494539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От 0,16 до 1250 А</a:t>
            </a:r>
          </a:p>
          <a:p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Высокая отключающая способность: </a:t>
            </a:r>
          </a:p>
          <a:p>
            <a:r>
              <a:rPr lang="ru-RU" sz="2000" dirty="0"/>
              <a:t>120 кА при 500 В, 80 кА при 690 В</a:t>
            </a:r>
          </a:p>
          <a:p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Тип: </a:t>
            </a:r>
            <a:r>
              <a:rPr lang="en-US" sz="2000" dirty="0" err="1"/>
              <a:t>aM</a:t>
            </a:r>
            <a:r>
              <a:rPr lang="ru-RU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gG</a:t>
            </a:r>
            <a:r>
              <a:rPr lang="ru-RU" sz="2000" dirty="0"/>
              <a:t>;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Стандартные типоразмеры: </a:t>
            </a:r>
          </a:p>
          <a:p>
            <a:r>
              <a:rPr lang="ru-RU" sz="2000" dirty="0"/>
              <a:t>3 – цилиндрические, 7 - ножевые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938" y="188641"/>
            <a:ext cx="8136904" cy="79208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Быстродействующие  предохранители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1861315"/>
            <a:ext cx="50937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от 0,16 до 1250 А</a:t>
            </a:r>
          </a:p>
          <a:p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высокая отключающая способность: </a:t>
            </a:r>
          </a:p>
          <a:p>
            <a:r>
              <a:rPr lang="ru-RU" dirty="0"/>
              <a:t>120кА при 500В, 80кА при 690В;</a:t>
            </a:r>
            <a:br>
              <a:rPr lang="ru-RU" dirty="0"/>
            </a:b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/>
              <a:t>Хар</a:t>
            </a:r>
            <a:r>
              <a:rPr lang="ru-RU" dirty="0"/>
              <a:t>-ка срабатывания: </a:t>
            </a:r>
            <a:r>
              <a:rPr lang="en-US" dirty="0" err="1"/>
              <a:t>aR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en-US" dirty="0" err="1"/>
              <a:t>gR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простая и надежная селективность;</a:t>
            </a:r>
          </a:p>
          <a:p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выделяемая во время аварии энергия </a:t>
            </a:r>
          </a:p>
          <a:p>
            <a:r>
              <a:rPr lang="ru-RU" dirty="0"/>
              <a:t>сохраняется внутри корпуса предохранителя.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6" y="1759706"/>
            <a:ext cx="282450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152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"/>
          <p:cNvSpPr>
            <a:spLocks noGrp="1"/>
          </p:cNvSpPr>
          <p:nvPr>
            <p:ph type="body" sz="quarter" idx="13"/>
          </p:nvPr>
        </p:nvSpPr>
        <p:spPr>
          <a:xfrm>
            <a:off x="2786050" y="1996243"/>
            <a:ext cx="6168026" cy="3004393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u="sng" dirty="0">
                <a:solidFill>
                  <a:schemeClr val="bg1">
                    <a:lumMod val="65000"/>
                  </a:schemeClr>
                </a:solidFill>
              </a:rPr>
              <a:t>Содержание</a:t>
            </a:r>
            <a:endParaRPr lang="en-US" sz="4000" b="1" u="sng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Выключатели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Переключатели</a:t>
            </a: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ru-RU" sz="3500" b="1" dirty="0">
                <a:solidFill>
                  <a:schemeClr val="bg1">
                    <a:lumMod val="65000"/>
                  </a:schemeClr>
                </a:solidFill>
              </a:rPr>
              <a:t>Выключатели с предохранителями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chemeClr val="bg1">
                    <a:lumMod val="65000"/>
                  </a:schemeClr>
                </a:solidFill>
              </a:rPr>
              <a:t>Предохранители</a:t>
            </a:r>
          </a:p>
          <a:p>
            <a:pPr marL="514350" indent="-514350" algn="l">
              <a:buAutoNum type="arabicPeriod"/>
            </a:pPr>
            <a:r>
              <a:rPr lang="ru-RU" sz="3600" b="1" dirty="0">
                <a:solidFill>
                  <a:srgbClr val="5EA4D4"/>
                </a:solidFill>
              </a:rPr>
              <a:t>Контроль и защита</a:t>
            </a:r>
          </a:p>
        </p:txBody>
      </p:sp>
    </p:spTree>
    <p:extLst>
      <p:ext uri="{BB962C8B-B14F-4D97-AF65-F5344CB8AC3E}">
        <p14:creationId xmlns:p14="http://schemas.microsoft.com/office/powerpoint/2010/main" val="38851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80028"/>
            <a:ext cx="8712969" cy="720080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chemeClr val="tx1"/>
                </a:solidFill>
              </a:rPr>
              <a:t>Управление и контроль</a:t>
            </a:r>
            <a:endParaRPr lang="en-US" sz="3200" u="sng" dirty="0">
              <a:solidFill>
                <a:schemeClr val="tx1"/>
              </a:solidFill>
            </a:endParaRPr>
          </a:p>
          <a:p>
            <a:endParaRPr lang="ru-RU" sz="3200" b="1" u="sng" dirty="0">
              <a:solidFill>
                <a:srgbClr val="0066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060848"/>
            <a:ext cx="48062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GB" sz="7200" dirty="0">
                <a:latin typeface="+mj-lt"/>
              </a:rPr>
              <a:t>DIRIS </a:t>
            </a:r>
            <a:r>
              <a:rPr lang="en-GB" sz="7200" dirty="0">
                <a:solidFill>
                  <a:srgbClr val="FF0000"/>
                </a:solidFill>
                <a:latin typeface="+mj-lt"/>
              </a:rPr>
              <a:t>A</a:t>
            </a:r>
            <a:endParaRPr lang="ru-RU" sz="7200" dirty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None/>
            </a:pPr>
            <a:endParaRPr lang="en-GB" sz="1600" dirty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None/>
            </a:pPr>
            <a:r>
              <a:rPr lang="ru-RU" sz="3600" dirty="0">
                <a:latin typeface="+mj-lt"/>
              </a:rPr>
              <a:t>Создан  измерять</a:t>
            </a:r>
            <a:r>
              <a:rPr lang="en-GB" sz="36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0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3199" y="280969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/>
              <a:t>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9435" y="3143248"/>
            <a:ext cx="1757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DIRIS A40/41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3468" y="3143248"/>
            <a:ext cx="1401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DIRIS A20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57620" y="5643578"/>
            <a:ext cx="1401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DIRIS A60</a:t>
            </a:r>
            <a:endParaRPr lang="ru-RU" sz="2000" b="1" dirty="0"/>
          </a:p>
        </p:txBody>
      </p:sp>
      <p:pic>
        <p:nvPicPr>
          <p:cNvPr id="13" name="Image 12" descr="diris_742_a_1_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540" y="1285884"/>
            <a:ext cx="1924945" cy="1928802"/>
          </a:xfrm>
          <a:prstGeom prst="rect">
            <a:avLst/>
          </a:prstGeom>
        </p:spPr>
      </p:pic>
      <p:pic>
        <p:nvPicPr>
          <p:cNvPr id="14" name="Image 13" descr="diris_743_a_1_ca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790" y="1285884"/>
            <a:ext cx="1932664" cy="1928802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933670" y="3143248"/>
            <a:ext cx="1401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DIRIS A10</a:t>
            </a:r>
            <a:endParaRPr lang="ru-RU" sz="2000" b="1" dirty="0"/>
          </a:p>
        </p:txBody>
      </p:sp>
      <p:pic>
        <p:nvPicPr>
          <p:cNvPr id="16" name="Image 15" descr="diris_824_a_1_ca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790" y="3757673"/>
            <a:ext cx="1955386" cy="1957344"/>
          </a:xfrm>
          <a:prstGeom prst="rect">
            <a:avLst/>
          </a:prstGeom>
        </p:spPr>
      </p:pic>
      <p:pic>
        <p:nvPicPr>
          <p:cNvPr id="17" name="Image 16" descr="diris_791_b_1_ca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1348730"/>
            <a:ext cx="1524486" cy="18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3199" y="280969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0005" y="3110211"/>
            <a:ext cx="2609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Щитовой монтаж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28" y="5610541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Крепление на </a:t>
            </a:r>
            <a:r>
              <a:rPr lang="en-US" sz="2400" dirty="0"/>
              <a:t>DIN</a:t>
            </a:r>
            <a:endParaRPr lang="ru-RU" sz="2400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38226" y="1785776"/>
            <a:ext cx="7448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ru-RU" sz="2400" dirty="0" err="1"/>
              <a:t>Мультиметр</a:t>
            </a:r>
            <a:endParaRPr lang="fr-FR" sz="2400" dirty="0"/>
          </a:p>
          <a:p>
            <a:pPr marL="342900" indent="-342900" algn="l">
              <a:buFont typeface="Wingdings" pitchFamily="2" charset="2"/>
              <a:buChar char="Ø"/>
              <a:defRPr/>
            </a:pPr>
            <a:endParaRPr lang="fr-F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ru-RU" sz="2400" dirty="0"/>
              <a:t>Измерения</a:t>
            </a:r>
            <a:endParaRPr lang="fr-FR" sz="2400" dirty="0"/>
          </a:p>
          <a:p>
            <a:pPr marL="742950" lvl="1" indent="-285750" algn="l">
              <a:buSzPct val="70000"/>
              <a:buFont typeface="Wingdings" pitchFamily="2" charset="2"/>
              <a:buChar char="n"/>
              <a:defRPr/>
            </a:pPr>
            <a:endParaRPr lang="fr-FR" sz="2400" dirty="0"/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ru-RU" sz="2400" dirty="0"/>
              <a:t>Коммуникация</a:t>
            </a:r>
            <a:endParaRPr lang="fr-FR" sz="2400" dirty="0"/>
          </a:p>
        </p:txBody>
      </p:sp>
      <p:pic>
        <p:nvPicPr>
          <p:cNvPr id="9" name="Image 8" descr="diris_743_a_1_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57" y="1285860"/>
            <a:ext cx="1932664" cy="1928802"/>
          </a:xfrm>
          <a:prstGeom prst="rect">
            <a:avLst/>
          </a:prstGeom>
        </p:spPr>
      </p:pic>
      <p:pic>
        <p:nvPicPr>
          <p:cNvPr id="13" name="Image 12" descr="diris_791_b_1_ca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273" y="3744585"/>
            <a:ext cx="1524486" cy="18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0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3199" y="280969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/>
              <a:t>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9670" y="3234922"/>
            <a:ext cx="200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Щитовой монтаж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0427" y="5630801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Крепление на </a:t>
            </a:r>
            <a:r>
              <a:rPr lang="en-US" dirty="0"/>
              <a:t>DIN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3912" y="1142984"/>
            <a:ext cx="7448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Ø"/>
              <a:tabLst>
                <a:tab pos="2335213" algn="l"/>
              </a:tabLst>
              <a:defRPr/>
            </a:pPr>
            <a:r>
              <a:rPr lang="ru-RU" sz="2800" dirty="0">
                <a:latin typeface="Arial" charset="0"/>
              </a:rPr>
              <a:t>Мгновенные значения</a:t>
            </a:r>
            <a:endParaRPr lang="en-GB" sz="28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en-GB" sz="800" b="1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b="1" dirty="0">
                <a:latin typeface="Arial" charset="0"/>
              </a:rPr>
              <a:t>Ток</a:t>
            </a:r>
            <a:endParaRPr lang="en-GB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en-GB" dirty="0">
                <a:latin typeface="Arial" charset="0"/>
              </a:rPr>
              <a:t>I1, I2, I3 </a:t>
            </a:r>
            <a:r>
              <a:rPr lang="ru-RU" dirty="0">
                <a:latin typeface="Arial" charset="0"/>
              </a:rPr>
              <a:t>и</a:t>
            </a:r>
            <a:r>
              <a:rPr lang="en-GB" dirty="0">
                <a:latin typeface="Arial" charset="0"/>
              </a:rPr>
              <a:t> In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en-GB" b="1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b="1" dirty="0">
                <a:latin typeface="Arial" charset="0"/>
              </a:rPr>
              <a:t>Напряжение</a:t>
            </a:r>
            <a:endParaRPr lang="en-GB" b="1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dirty="0">
                <a:latin typeface="Arial" charset="0"/>
              </a:rPr>
              <a:t>линейное</a:t>
            </a:r>
            <a:r>
              <a:rPr lang="en-GB" dirty="0">
                <a:latin typeface="Arial" charset="0"/>
              </a:rPr>
              <a:t> V1, V2 </a:t>
            </a:r>
            <a:r>
              <a:rPr lang="ru-RU" dirty="0">
                <a:latin typeface="Arial" charset="0"/>
              </a:rPr>
              <a:t>и</a:t>
            </a:r>
            <a:r>
              <a:rPr lang="en-GB" dirty="0">
                <a:latin typeface="Arial" charset="0"/>
              </a:rPr>
              <a:t> V3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dirty="0">
                <a:latin typeface="Arial" charset="0"/>
              </a:rPr>
              <a:t>фазное</a:t>
            </a:r>
            <a:r>
              <a:rPr lang="en-GB" dirty="0">
                <a:latin typeface="Arial" charset="0"/>
              </a:rPr>
              <a:t> U12, U23 </a:t>
            </a:r>
            <a:r>
              <a:rPr lang="ru-RU" dirty="0">
                <a:latin typeface="Arial" charset="0"/>
              </a:rPr>
              <a:t>и</a:t>
            </a:r>
            <a:r>
              <a:rPr lang="en-GB" dirty="0">
                <a:latin typeface="Arial" charset="0"/>
              </a:rPr>
              <a:t> U31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en-GB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b="1" dirty="0">
                <a:latin typeface="Arial" charset="0"/>
              </a:rPr>
              <a:t>Частота</a:t>
            </a:r>
            <a:endParaRPr lang="en-GB" b="1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en-GB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b="1" dirty="0">
                <a:latin typeface="Arial" charset="0"/>
              </a:rPr>
              <a:t>Мощность</a:t>
            </a:r>
            <a:endParaRPr lang="en-GB" b="1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dirty="0">
                <a:latin typeface="Arial" charset="0"/>
              </a:rPr>
              <a:t>активная мощность</a:t>
            </a:r>
            <a:r>
              <a:rPr lang="en-GB" dirty="0">
                <a:latin typeface="Arial" charset="0"/>
              </a:rPr>
              <a:t> </a:t>
            </a:r>
            <a:r>
              <a:rPr lang="en-GB" dirty="0">
                <a:latin typeface="Symbol" pitchFamily="18" charset="2"/>
              </a:rPr>
              <a:t>S</a:t>
            </a:r>
            <a:r>
              <a:rPr lang="en-GB" dirty="0">
                <a:latin typeface="Arial" charset="0"/>
              </a:rPr>
              <a:t>P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dirty="0">
                <a:latin typeface="Arial" charset="0"/>
              </a:rPr>
              <a:t>реактивная мощность</a:t>
            </a:r>
            <a:r>
              <a:rPr lang="en-GB" dirty="0">
                <a:latin typeface="Arial" charset="0"/>
              </a:rPr>
              <a:t> </a:t>
            </a:r>
            <a:r>
              <a:rPr lang="en-GB" dirty="0">
                <a:latin typeface="Symbol" pitchFamily="18" charset="2"/>
              </a:rPr>
              <a:t>S</a:t>
            </a:r>
            <a:r>
              <a:rPr lang="en-GB" dirty="0">
                <a:latin typeface="Arial" charset="0"/>
              </a:rPr>
              <a:t>Q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dirty="0">
                <a:latin typeface="Arial" charset="0"/>
              </a:rPr>
              <a:t>полная мощность</a:t>
            </a:r>
            <a:r>
              <a:rPr lang="en-GB" dirty="0">
                <a:latin typeface="Arial" charset="0"/>
              </a:rPr>
              <a:t> </a:t>
            </a:r>
            <a:r>
              <a:rPr lang="en-GB" dirty="0">
                <a:latin typeface="Symbol" pitchFamily="18" charset="2"/>
              </a:rPr>
              <a:t>S</a:t>
            </a:r>
            <a:r>
              <a:rPr lang="en-GB" dirty="0">
                <a:latin typeface="Arial" charset="0"/>
              </a:rPr>
              <a:t>S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en-GB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b="1" dirty="0">
                <a:latin typeface="Arial" charset="0"/>
              </a:rPr>
              <a:t>Коэффициент мощности</a:t>
            </a:r>
            <a:endParaRPr lang="en-GB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dirty="0">
                <a:latin typeface="Arial" charset="0"/>
              </a:rPr>
              <a:t>полный</a:t>
            </a:r>
            <a:r>
              <a:rPr lang="en-GB" dirty="0">
                <a:latin typeface="Arial" charset="0"/>
              </a:rPr>
              <a:t> </a:t>
            </a:r>
            <a:r>
              <a:rPr lang="en-GB" dirty="0">
                <a:latin typeface="Symbol" pitchFamily="18" charset="2"/>
              </a:rPr>
              <a:t>S</a:t>
            </a:r>
            <a:r>
              <a:rPr lang="en-GB" dirty="0">
                <a:latin typeface="Arial" charset="0"/>
              </a:rPr>
              <a:t>PF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en-GB" sz="2400" b="1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en-GB" sz="2400" b="1" dirty="0">
              <a:latin typeface="Arial" charset="0"/>
            </a:endParaRPr>
          </a:p>
        </p:txBody>
      </p:sp>
      <p:pic>
        <p:nvPicPr>
          <p:cNvPr id="13" name="Image 12" descr="diris_743_a_1_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427" y="1306120"/>
            <a:ext cx="1932664" cy="1928802"/>
          </a:xfrm>
          <a:prstGeom prst="rect">
            <a:avLst/>
          </a:prstGeom>
        </p:spPr>
      </p:pic>
      <p:pic>
        <p:nvPicPr>
          <p:cNvPr id="14" name="Image 13" descr="diris_791_b_1_ca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543" y="3764845"/>
            <a:ext cx="1524486" cy="18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525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482" y="6165344"/>
            <a:ext cx="2129998" cy="3600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761" y="209531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23912" y="1439660"/>
            <a:ext cx="7448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Ø"/>
              <a:tabLst>
                <a:tab pos="2335213" algn="l"/>
              </a:tabLst>
              <a:defRPr/>
            </a:pPr>
            <a:r>
              <a:rPr lang="ru-RU" sz="2000" dirty="0" err="1">
                <a:latin typeface="Arial" charset="0"/>
              </a:rPr>
              <a:t>Мультиметр</a:t>
            </a:r>
            <a:r>
              <a:rPr lang="en-GB" sz="2000" dirty="0">
                <a:latin typeface="Arial" charset="0"/>
              </a:rPr>
              <a:t>: </a:t>
            </a:r>
            <a:r>
              <a:rPr lang="ru-RU" sz="2000" dirty="0">
                <a:latin typeface="Arial" charset="0"/>
              </a:rPr>
              <a:t>Средние значения</a:t>
            </a:r>
            <a:endParaRPr lang="en-GB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Ток</a:t>
            </a:r>
            <a:endParaRPr lang="en-GB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en-GB" sz="2000" dirty="0">
                <a:latin typeface="Arial" charset="0"/>
              </a:rPr>
              <a:t>I1, I2, I3 </a:t>
            </a:r>
            <a:r>
              <a:rPr lang="ru-RU" sz="2000" dirty="0">
                <a:latin typeface="Arial" charset="0"/>
              </a:rPr>
              <a:t>и</a:t>
            </a:r>
            <a:r>
              <a:rPr lang="en-GB" sz="2000" dirty="0">
                <a:latin typeface="Arial" charset="0"/>
              </a:rPr>
              <a:t> In </a:t>
            </a:r>
            <a:r>
              <a:rPr lang="ru-RU" sz="2000" dirty="0">
                <a:latin typeface="Arial" charset="0"/>
              </a:rPr>
              <a:t>среднее значение за время</a:t>
            </a:r>
            <a:r>
              <a:rPr lang="en-GB" sz="2000" dirty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от</a:t>
            </a:r>
            <a:r>
              <a:rPr lang="en-GB" sz="2000" dirty="0">
                <a:latin typeface="Arial" charset="0"/>
              </a:rPr>
              <a:t> 5 </a:t>
            </a:r>
            <a:r>
              <a:rPr lang="ru-RU" sz="2000" dirty="0">
                <a:latin typeface="Arial" charset="0"/>
              </a:rPr>
              <a:t>до</a:t>
            </a:r>
            <a:r>
              <a:rPr lang="en-GB" sz="2000" dirty="0">
                <a:latin typeface="Arial" charset="0"/>
              </a:rPr>
              <a:t> 60 min</a:t>
            </a: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Мощность</a:t>
            </a:r>
            <a:endParaRPr lang="en-GB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активная</a:t>
            </a:r>
            <a:r>
              <a:rPr lang="en-GB" sz="2000" dirty="0">
                <a:latin typeface="Arial" charset="0"/>
              </a:rPr>
              <a:t> </a:t>
            </a:r>
            <a:r>
              <a:rPr lang="en-GB" sz="2000" dirty="0">
                <a:latin typeface="Symbol" pitchFamily="18" charset="2"/>
              </a:rPr>
              <a:t>S</a:t>
            </a:r>
            <a:r>
              <a:rPr lang="en-GB" sz="2000" dirty="0">
                <a:latin typeface="Arial" charset="0"/>
              </a:rPr>
              <a:t>P </a:t>
            </a:r>
            <a:r>
              <a:rPr lang="ru-RU" sz="2000" dirty="0">
                <a:latin typeface="Arial" charset="0"/>
              </a:rPr>
              <a:t>и среднее значение</a:t>
            </a:r>
            <a:r>
              <a:rPr lang="en-GB" sz="2000" dirty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от</a:t>
            </a:r>
            <a:r>
              <a:rPr lang="en-GB" sz="2000" dirty="0">
                <a:latin typeface="Arial" charset="0"/>
              </a:rPr>
              <a:t> 5 </a:t>
            </a:r>
            <a:r>
              <a:rPr lang="ru-RU" sz="2000" dirty="0">
                <a:latin typeface="Arial" charset="0"/>
              </a:rPr>
              <a:t>до</a:t>
            </a:r>
            <a:r>
              <a:rPr lang="en-GB" sz="2000" dirty="0">
                <a:latin typeface="Arial" charset="0"/>
              </a:rPr>
              <a:t> 60 min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en-GB" sz="20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Счетчик</a:t>
            </a:r>
            <a:endParaRPr lang="en-GB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en-GB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Активная энергия</a:t>
            </a:r>
            <a:endParaRPr lang="en-GB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en-GB" sz="2000" dirty="0">
                <a:latin typeface="Arial" charset="0"/>
              </a:rPr>
              <a:t>+kWh</a:t>
            </a: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Реактивная энергия</a:t>
            </a:r>
            <a:endParaRPr lang="en-GB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en-GB" sz="2000" dirty="0">
                <a:latin typeface="Arial" charset="0"/>
              </a:rPr>
              <a:t>+</a:t>
            </a:r>
            <a:r>
              <a:rPr lang="en-GB" sz="2000" dirty="0" err="1">
                <a:latin typeface="Arial" charset="0"/>
              </a:rPr>
              <a:t>kvarh</a:t>
            </a:r>
            <a:endParaRPr lang="en-GB" sz="2000" dirty="0">
              <a:latin typeface="Arial" charset="0"/>
            </a:endParaRPr>
          </a:p>
        </p:txBody>
      </p:sp>
      <p:pic>
        <p:nvPicPr>
          <p:cNvPr id="7" name="Image 6" descr="diris_743_a_1_ca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768" y="4489509"/>
            <a:ext cx="1161107" cy="1158787"/>
          </a:xfrm>
          <a:prstGeom prst="rect">
            <a:avLst/>
          </a:prstGeom>
        </p:spPr>
      </p:pic>
      <p:pic>
        <p:nvPicPr>
          <p:cNvPr id="8" name="Image 7" descr="diris_791_b_1_ca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580" y="4489509"/>
            <a:ext cx="915882" cy="11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71599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97885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2474" y="1390639"/>
            <a:ext cx="7448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Ø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Опции</a:t>
            </a: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Коммуникации</a:t>
            </a:r>
            <a:r>
              <a:rPr lang="fr-FR" sz="2000" dirty="0">
                <a:latin typeface="Arial" charset="0"/>
              </a:rPr>
              <a:t> 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JBUS/MODBUS protocol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RS 485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maximum up to 38 400 bauds</a:t>
            </a:r>
          </a:p>
          <a:p>
            <a:pPr marL="1150938" lvl="2" indent="-228600" algn="l"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1150938" lvl="2" indent="-228600" algn="l"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Импульсный выход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1 </a:t>
            </a:r>
            <a:r>
              <a:rPr lang="ru-RU" sz="2000" dirty="0">
                <a:latin typeface="Arial" charset="0"/>
              </a:rPr>
              <a:t>настраиваемый импульсный выход активной и реактивной энергии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от</a:t>
            </a:r>
            <a:r>
              <a:rPr lang="fr-FR" sz="2000" dirty="0">
                <a:latin typeface="Arial" charset="0"/>
              </a:rPr>
              <a:t> 0,1 kWh/kvarh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1MWh/Mvarh</a:t>
            </a:r>
          </a:p>
        </p:txBody>
      </p:sp>
      <p:pic>
        <p:nvPicPr>
          <p:cNvPr id="9" name="Image 8" descr="diris_447_a_1_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498" y="1571612"/>
            <a:ext cx="1237967" cy="22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795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8991" y="214290"/>
            <a:ext cx="8707917" cy="4968552"/>
          </a:xfrm>
        </p:spPr>
        <p:txBody>
          <a:bodyPr/>
          <a:lstStyle/>
          <a:p>
            <a:r>
              <a:rPr lang="ru-RU" sz="4000" b="1" u="sng" dirty="0">
                <a:solidFill>
                  <a:schemeClr val="tx2"/>
                </a:solidFill>
              </a:rPr>
              <a:t>Выключатели  нагрузки</a:t>
            </a:r>
            <a:endParaRPr lang="en-US" sz="4000" b="1" u="sng" dirty="0">
              <a:solidFill>
                <a:schemeClr val="tx2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2"/>
                </a:solidFill>
              </a:rPr>
              <a:t>Ручные выключатели нагрузки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2"/>
                </a:solidFill>
              </a:rPr>
              <a:t>Выключатели нагрузки с удаленным отключением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2"/>
                </a:solidFill>
              </a:rPr>
              <a:t>Моторизированные рубильники</a:t>
            </a:r>
          </a:p>
        </p:txBody>
      </p:sp>
    </p:spTree>
    <p:extLst>
      <p:ext uri="{BB962C8B-B14F-4D97-AF65-F5344CB8AC3E}">
        <p14:creationId xmlns:p14="http://schemas.microsoft.com/office/powerpoint/2010/main" val="37310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97885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95350" y="1462077"/>
            <a:ext cx="7448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800" dirty="0" err="1">
                <a:latin typeface="Arial" charset="0"/>
              </a:rPr>
              <a:t>Мультиметр</a:t>
            </a:r>
            <a:r>
              <a:rPr lang="fr-FR" sz="2800" dirty="0">
                <a:latin typeface="Arial" charset="0"/>
              </a:rPr>
              <a:t>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fr-FR" sz="14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800" dirty="0">
                <a:latin typeface="Arial" charset="0"/>
              </a:rPr>
              <a:t>Счетчик</a:t>
            </a:r>
            <a:endParaRPr lang="fr-FR" sz="28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</a:pPr>
            <a:endParaRPr lang="fr-FR" sz="14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800" dirty="0">
                <a:latin typeface="Arial" charset="0"/>
              </a:rPr>
              <a:t>Коммуникации</a:t>
            </a:r>
            <a:endParaRPr lang="fr-FR" sz="28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fr-FR" sz="14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800" dirty="0">
                <a:latin typeface="Arial" charset="0"/>
              </a:rPr>
              <a:t>Слежение</a:t>
            </a:r>
            <a:endParaRPr lang="fr-FR" sz="28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fr-FR" sz="14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800" dirty="0">
                <a:latin typeface="Arial" charset="0"/>
              </a:rPr>
              <a:t>Гармоники</a:t>
            </a:r>
            <a:endParaRPr lang="fr-FR" sz="28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fr-FR" sz="14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800" dirty="0">
                <a:latin typeface="Arial" charset="0"/>
              </a:rPr>
              <a:t>Контроль и управление</a:t>
            </a:r>
            <a:endParaRPr lang="fr-FR" sz="28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fr-FR" sz="1400" dirty="0">
              <a:latin typeface="Arial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800" dirty="0">
                <a:latin typeface="Arial" charset="0"/>
              </a:rPr>
              <a:t>Качество электропитания</a:t>
            </a:r>
            <a:r>
              <a:rPr lang="fr-FR" sz="2800" dirty="0">
                <a:latin typeface="Arial" charset="0"/>
              </a:rPr>
              <a:t> </a:t>
            </a:r>
            <a:endParaRPr lang="fr-FR" sz="2400" dirty="0">
              <a:latin typeface="Arial" charset="0"/>
            </a:endParaRPr>
          </a:p>
        </p:txBody>
      </p:sp>
      <p:pic>
        <p:nvPicPr>
          <p:cNvPr id="10" name="Image 9" descr="diris_742_a_1_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928802"/>
            <a:ext cx="2710477" cy="271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97885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/>
              <a:t> :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3912" y="1176325"/>
            <a:ext cx="7448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Ø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Измерения</a:t>
            </a:r>
            <a:r>
              <a:rPr lang="fr-FR" sz="2000" dirty="0">
                <a:latin typeface="Arial" charset="0"/>
              </a:rPr>
              <a:t> : </a:t>
            </a:r>
            <a:r>
              <a:rPr lang="ru-RU" sz="2000" dirty="0">
                <a:latin typeface="Arial" charset="0"/>
              </a:rPr>
              <a:t>мгновенные значения</a:t>
            </a: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Ток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I1, I2, I3,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I and In calculation In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Ток в </a:t>
            </a:r>
            <a:r>
              <a:rPr lang="ru-RU" sz="2000" dirty="0" err="1">
                <a:latin typeface="Arial" charset="0"/>
              </a:rPr>
              <a:t>нейтрали</a:t>
            </a:r>
            <a:r>
              <a:rPr lang="ru-RU" sz="2000" dirty="0">
                <a:latin typeface="Arial" charset="0"/>
              </a:rPr>
              <a:t> для прибора</a:t>
            </a:r>
            <a:r>
              <a:rPr lang="fr-FR" sz="2000" dirty="0">
                <a:latin typeface="Arial" charset="0"/>
              </a:rPr>
              <a:t> A41</a:t>
            </a:r>
          </a:p>
          <a:p>
            <a:pPr marL="1150938" lvl="2" indent="-228600" algn="l"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Напряжение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Линейное</a:t>
            </a:r>
            <a:r>
              <a:rPr lang="fr-FR" sz="2000" dirty="0">
                <a:latin typeface="Arial" charset="0"/>
              </a:rPr>
              <a:t> V1, V2, V3 and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V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Фазное</a:t>
            </a:r>
            <a:r>
              <a:rPr lang="fr-FR" sz="2000" dirty="0">
                <a:latin typeface="Arial" charset="0"/>
              </a:rPr>
              <a:t> U12, U23, U31 and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U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Частота</a:t>
            </a: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None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Мощность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Активная мощность</a:t>
            </a:r>
            <a:r>
              <a:rPr lang="fr-FR" sz="2000" dirty="0">
                <a:latin typeface="Arial" charset="0"/>
              </a:rPr>
              <a:t> P1, P2, P3 </a:t>
            </a:r>
            <a:r>
              <a:rPr lang="ru-RU" sz="2000" dirty="0">
                <a:latin typeface="Arial" charset="0"/>
              </a:rPr>
              <a:t>и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P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Реактивная мощность</a:t>
            </a:r>
            <a:r>
              <a:rPr lang="fr-FR" sz="2000" dirty="0">
                <a:latin typeface="Arial" charset="0"/>
              </a:rPr>
              <a:t> Q1, Q2, Q3 </a:t>
            </a:r>
            <a:r>
              <a:rPr lang="ru-RU" sz="2000" dirty="0">
                <a:latin typeface="Arial" charset="0"/>
              </a:rPr>
              <a:t>и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Q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Полная мощность</a:t>
            </a:r>
            <a:r>
              <a:rPr lang="fr-FR" sz="2000" dirty="0">
                <a:latin typeface="Arial" charset="0"/>
              </a:rPr>
              <a:t> S1, S2, S3 </a:t>
            </a:r>
            <a:r>
              <a:rPr lang="ru-RU" sz="2000" dirty="0">
                <a:latin typeface="Arial" charset="0"/>
              </a:rPr>
              <a:t>и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S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</p:txBody>
      </p:sp>
      <p:pic>
        <p:nvPicPr>
          <p:cNvPr id="7" name="Image 6" descr="diris_742_a_1_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540" y="1285884"/>
            <a:ext cx="1924945" cy="1928802"/>
          </a:xfrm>
          <a:prstGeom prst="rect">
            <a:avLst/>
          </a:prstGeom>
        </p:spPr>
      </p:pic>
      <p:pic>
        <p:nvPicPr>
          <p:cNvPr id="11" name="Image 10" descr="diris_773_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540" y="3464719"/>
            <a:ext cx="2411675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761" y="280969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/>
              <a:t> 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7092" y="1243040"/>
            <a:ext cx="81597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Ø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Измерения</a:t>
            </a:r>
            <a:r>
              <a:rPr lang="fr-FR" sz="2000" dirty="0">
                <a:latin typeface="Arial" charset="0"/>
              </a:rPr>
              <a:t> : </a:t>
            </a:r>
            <a:r>
              <a:rPr lang="ru-RU" sz="2000" dirty="0">
                <a:latin typeface="Arial" charset="0"/>
              </a:rPr>
              <a:t>мгновенные значения</a:t>
            </a: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Коэффициент мощности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per phase PF1, PF2, PF3 and total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PF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Гармоники</a:t>
            </a:r>
            <a:r>
              <a:rPr lang="fr-FR" sz="2000" dirty="0">
                <a:latin typeface="Arial" charset="0"/>
              </a:rPr>
              <a:t> (</a:t>
            </a:r>
            <a:r>
              <a:rPr lang="ru-RU" sz="2000" dirty="0">
                <a:latin typeface="Arial" charset="0"/>
              </a:rPr>
              <a:t>до </a:t>
            </a:r>
            <a:r>
              <a:rPr lang="fr-FR" sz="2000" dirty="0">
                <a:latin typeface="Arial" charset="0"/>
              </a:rPr>
              <a:t>51)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Ток</a:t>
            </a:r>
            <a:r>
              <a:rPr lang="fr-FR" sz="2000" dirty="0">
                <a:latin typeface="Arial" charset="0"/>
              </a:rPr>
              <a:t> THD I1, THD I2, THD I3 </a:t>
            </a:r>
            <a:r>
              <a:rPr lang="ru-RU" sz="2000" dirty="0">
                <a:latin typeface="Arial" charset="0"/>
              </a:rPr>
              <a:t>и</a:t>
            </a:r>
            <a:r>
              <a:rPr lang="fr-FR" sz="2000" dirty="0">
                <a:latin typeface="Arial" charset="0"/>
              </a:rPr>
              <a:t> THD In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Линейное напряжение</a:t>
            </a:r>
            <a:r>
              <a:rPr lang="fr-FR" sz="2000" dirty="0">
                <a:latin typeface="Arial" charset="0"/>
              </a:rPr>
              <a:t> THD V1, THD V2 and THD V3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Фазное напряжение</a:t>
            </a:r>
            <a:r>
              <a:rPr lang="fr-FR" sz="2000" dirty="0">
                <a:latin typeface="Arial" charset="0"/>
              </a:rPr>
              <a:t> THD U12, THD U23, THD U31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</p:txBody>
      </p:sp>
      <p:pic>
        <p:nvPicPr>
          <p:cNvPr id="8" name="Image 7" descr="diris_742_a_1_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071942"/>
            <a:ext cx="1924945" cy="19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761" y="280969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/>
              <a:t> :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2967" y="1176325"/>
            <a:ext cx="8143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Ø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Измерения</a:t>
            </a:r>
            <a:r>
              <a:rPr lang="fr-FR" sz="2000" dirty="0">
                <a:latin typeface="Arial" charset="0"/>
              </a:rPr>
              <a:t> : </a:t>
            </a:r>
            <a:r>
              <a:rPr lang="ru-RU" sz="2000" dirty="0">
                <a:latin typeface="Arial" charset="0"/>
              </a:rPr>
              <a:t>Средние значения</a:t>
            </a: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Ток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I1, I2, I3 </a:t>
            </a:r>
            <a:r>
              <a:rPr lang="ru-RU" sz="2000" dirty="0">
                <a:latin typeface="Arial" charset="0"/>
              </a:rPr>
              <a:t>и</a:t>
            </a:r>
            <a:r>
              <a:rPr lang="fr-FR" sz="2000" dirty="0">
                <a:latin typeface="Arial" charset="0"/>
              </a:rPr>
              <a:t> In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2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Напряжение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Линейное </a:t>
            </a:r>
            <a:r>
              <a:rPr lang="fr-FR" sz="2000" dirty="0">
                <a:latin typeface="Arial" charset="0"/>
              </a:rPr>
              <a:t> V1, V2, V3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Фазное</a:t>
            </a:r>
            <a:r>
              <a:rPr lang="fr-FR" sz="2000" dirty="0">
                <a:latin typeface="Arial" charset="0"/>
              </a:rPr>
              <a:t> U12, U23, U31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Частота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F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Мощность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активная</a:t>
            </a:r>
            <a:r>
              <a:rPr lang="fr-FR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±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P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реактивная</a:t>
            </a:r>
            <a:r>
              <a:rPr lang="fr-FR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±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Q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полная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S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</p:txBody>
      </p:sp>
      <p:pic>
        <p:nvPicPr>
          <p:cNvPr id="7" name="Image 6" descr="diris_742_a_1_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211" y="3714752"/>
            <a:ext cx="1924945" cy="19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761" y="280969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/>
              <a:t> 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9942" y="1218506"/>
            <a:ext cx="8216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Ø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Измерения</a:t>
            </a:r>
            <a:r>
              <a:rPr lang="fr-FR" sz="2000" dirty="0">
                <a:latin typeface="Arial" charset="0"/>
              </a:rPr>
              <a:t> : </a:t>
            </a:r>
            <a:r>
              <a:rPr lang="ru-RU" sz="2000" dirty="0">
                <a:latin typeface="Arial" charset="0"/>
              </a:rPr>
              <a:t>Максимальные значения</a:t>
            </a: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Ток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I1, I2, I3 </a:t>
            </a:r>
            <a:r>
              <a:rPr lang="ru-RU" sz="2000" dirty="0">
                <a:latin typeface="Arial" charset="0"/>
              </a:rPr>
              <a:t>и</a:t>
            </a:r>
            <a:r>
              <a:rPr lang="fr-FR" sz="2000" dirty="0">
                <a:latin typeface="Arial" charset="0"/>
              </a:rPr>
              <a:t> In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2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Напряжение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Линейное </a:t>
            </a:r>
            <a:r>
              <a:rPr lang="fr-FR" sz="2000" dirty="0">
                <a:latin typeface="Arial" charset="0"/>
              </a:rPr>
              <a:t> V1, V2, V3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Фазное</a:t>
            </a:r>
            <a:r>
              <a:rPr lang="fr-FR" sz="2000" dirty="0">
                <a:latin typeface="Arial" charset="0"/>
              </a:rPr>
              <a:t> U12, U23, U31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Частота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F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Мощность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активная</a:t>
            </a:r>
            <a:r>
              <a:rPr lang="fr-FR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±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P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реактивная</a:t>
            </a:r>
            <a:r>
              <a:rPr lang="fr-FR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±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Q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полная</a:t>
            </a:r>
            <a:r>
              <a:rPr lang="fr-FR" sz="2000" dirty="0">
                <a:latin typeface="Arial" charset="0"/>
              </a:rPr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>
                <a:latin typeface="Arial" charset="0"/>
              </a:rPr>
              <a:t>S </a:t>
            </a:r>
            <a:r>
              <a:rPr lang="ru-RU" sz="2000" dirty="0">
                <a:latin typeface="Arial" charset="0"/>
              </a:rPr>
              <a:t>за время от</a:t>
            </a:r>
            <a:r>
              <a:rPr lang="fr-FR" sz="2000" dirty="0">
                <a:latin typeface="Arial" charset="0"/>
              </a:rPr>
              <a:t> 10 s </a:t>
            </a:r>
            <a:r>
              <a:rPr lang="ru-RU" sz="2000" dirty="0">
                <a:latin typeface="Arial" charset="0"/>
              </a:rPr>
              <a:t>до</a:t>
            </a:r>
            <a:r>
              <a:rPr lang="fr-FR" sz="2000" dirty="0">
                <a:latin typeface="Arial" charset="0"/>
              </a:rPr>
              <a:t> 60 min</a:t>
            </a:r>
          </a:p>
        </p:txBody>
      </p:sp>
      <p:pic>
        <p:nvPicPr>
          <p:cNvPr id="8" name="Image 7" descr="diris_742_a_1_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000504"/>
            <a:ext cx="1924945" cy="19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761" y="272849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/>
              <a:t> :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30" y="1247763"/>
            <a:ext cx="82486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Ø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Счетчик</a:t>
            </a: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Активной энергии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+/- kWh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Реактивной энергии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+/- kvarh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Полной энергии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kVAh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Счетчик часов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ru-RU" sz="2000" dirty="0">
                <a:latin typeface="Arial" charset="0"/>
              </a:rPr>
              <a:t>Настраивается при пороге</a:t>
            </a:r>
            <a:r>
              <a:rPr lang="fr-FR" sz="2000" dirty="0">
                <a:latin typeface="Arial" charset="0"/>
              </a:rPr>
              <a:t>  I, U </a:t>
            </a:r>
            <a:r>
              <a:rPr lang="ru-RU" sz="2000" dirty="0">
                <a:latin typeface="Arial" charset="0"/>
              </a:rPr>
              <a:t>или</a:t>
            </a:r>
            <a:r>
              <a:rPr lang="fr-FR" sz="2000" dirty="0">
                <a:latin typeface="Arial" charset="0"/>
              </a:rPr>
              <a:t> Aux.</a:t>
            </a: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r>
              <a:rPr lang="fr-FR" sz="2000" dirty="0">
                <a:latin typeface="Arial" charset="0"/>
              </a:rPr>
              <a:t>1/100 </a:t>
            </a:r>
            <a:r>
              <a:rPr lang="ru-RU" sz="2000" dirty="0">
                <a:latin typeface="Arial" charset="0"/>
              </a:rPr>
              <a:t>часа</a:t>
            </a:r>
            <a:endParaRPr lang="fr-FR" sz="2000" dirty="0">
              <a:latin typeface="Arial" charset="0"/>
            </a:endParaRPr>
          </a:p>
          <a:p>
            <a:pPr marL="1150938" lvl="2" indent="-228600" algn="l">
              <a:buFont typeface="Arial" charset="0"/>
              <a:buChar char="•"/>
              <a:tabLst>
                <a:tab pos="2335213" algn="l"/>
              </a:tabLst>
              <a:defRPr/>
            </a:pPr>
            <a:endParaRPr lang="fr-FR" sz="2000" dirty="0">
              <a:latin typeface="Arial" charset="0"/>
            </a:endParaRPr>
          </a:p>
        </p:txBody>
      </p:sp>
      <p:pic>
        <p:nvPicPr>
          <p:cNvPr id="7" name="Image 6" descr="diris_742_a_1_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857628"/>
            <a:ext cx="1924945" cy="19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761" y="280969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/>
              <a:t> 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835" y="1214813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  <a:tabLst>
                <a:tab pos="2335213" algn="l"/>
              </a:tabLst>
            </a:pPr>
            <a:r>
              <a:rPr lang="ru-RU" sz="2000" dirty="0">
                <a:latin typeface="Arial" charset="0"/>
              </a:rPr>
              <a:t>Опции</a:t>
            </a:r>
            <a:endParaRPr lang="fr-FR" sz="2000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822" y="1962620"/>
            <a:ext cx="48063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Импульсные выходы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Импульсные выходы и гармоники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Связь по протоколу  </a:t>
            </a:r>
            <a:r>
              <a:rPr lang="en-US" sz="2000" dirty="0"/>
              <a:t>JBUS/MODBUS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Связь по протоколу </a:t>
            </a:r>
            <a:r>
              <a:rPr lang="en-US" sz="2000" dirty="0"/>
              <a:t>PROFIBUS DP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Связь по сети </a:t>
            </a:r>
            <a:r>
              <a:rPr lang="en-US" sz="2000" dirty="0"/>
              <a:t>Ethernet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Аналоговые выходы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2 входа / 2 выхода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Модуль памяти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Температурный модуль</a:t>
            </a:r>
          </a:p>
        </p:txBody>
      </p:sp>
      <p:pic>
        <p:nvPicPr>
          <p:cNvPr id="10" name="Image 9" descr="diris_447_a_1_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614923"/>
            <a:ext cx="1237967" cy="22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16067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761" y="280969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/>
              <a:t> 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9" y="1762556"/>
            <a:ext cx="2946435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851919" y="2132856"/>
            <a:ext cx="5036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Гармоники до 63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Сигнализация  повышения, падения и пропадания напряжения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Сигнализация перегрузки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146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761" y="280969"/>
            <a:ext cx="5217561" cy="576263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DIRIS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A</a:t>
            </a:r>
            <a:r>
              <a:rPr lang="fr-FR" sz="3200" dirty="0"/>
              <a:t> 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472" y="1285860"/>
            <a:ext cx="88598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Ø"/>
              <a:tabLst>
                <a:tab pos="355600" algn="l"/>
                <a:tab pos="2335213" algn="l"/>
              </a:tabLst>
            </a:pPr>
            <a:r>
              <a:rPr lang="en-GB" sz="2000" dirty="0">
                <a:latin typeface="Arial" charset="0"/>
              </a:rPr>
              <a:t>SOCOMEC </a:t>
            </a:r>
            <a:r>
              <a:rPr lang="ru-RU" sz="2000" dirty="0">
                <a:latin typeface="Arial" charset="0"/>
              </a:rPr>
              <a:t>компоненты</a:t>
            </a:r>
            <a:r>
              <a:rPr lang="en-GB" sz="2000" dirty="0">
                <a:latin typeface="Arial" charset="0"/>
              </a:rPr>
              <a:t> : ASIC</a:t>
            </a:r>
          </a:p>
          <a:p>
            <a:pPr marL="342900" indent="-342900" algn="l">
              <a:buFont typeface="Wingdings" pitchFamily="2" charset="2"/>
              <a:buNone/>
              <a:tabLst>
                <a:tab pos="355600" algn="l"/>
                <a:tab pos="2335213" algn="l"/>
              </a:tabLst>
            </a:pPr>
            <a:r>
              <a:rPr lang="en-GB" sz="2000" dirty="0">
                <a:latin typeface="Arial" charset="0"/>
              </a:rPr>
              <a:t>	</a:t>
            </a: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355600" algn="l"/>
                <a:tab pos="2335213" algn="l"/>
              </a:tabLst>
            </a:pPr>
            <a:r>
              <a:rPr lang="ru-RU" sz="2000" dirty="0">
                <a:latin typeface="Arial" charset="0"/>
              </a:rPr>
              <a:t>Точность измерений</a:t>
            </a:r>
            <a:endParaRPr lang="en-GB" sz="2000" dirty="0">
              <a:latin typeface="Arial" charset="0"/>
            </a:endParaRPr>
          </a:p>
          <a:p>
            <a:pPr marL="1143000" lvl="2" indent="-228600" algn="l">
              <a:buFont typeface="Arial" charset="0"/>
              <a:buChar char="•"/>
              <a:tabLst>
                <a:tab pos="355600" algn="l"/>
                <a:tab pos="2335213" algn="l"/>
              </a:tabLst>
            </a:pPr>
            <a:r>
              <a:rPr lang="ru-RU" sz="2000" dirty="0">
                <a:latin typeface="Arial" charset="0"/>
              </a:rPr>
              <a:t>Ток и напряжение</a:t>
            </a:r>
            <a:r>
              <a:rPr lang="en-GB" sz="2000" dirty="0">
                <a:latin typeface="Arial" charset="0"/>
              </a:rPr>
              <a:t> : </a:t>
            </a:r>
            <a:r>
              <a:rPr lang="en-GB" sz="2000" u="sng" dirty="0">
                <a:latin typeface="Arial" charset="0"/>
              </a:rPr>
              <a:t>0,2 %</a:t>
            </a:r>
          </a:p>
          <a:p>
            <a:pPr marL="1143000" lvl="2" indent="-228600" algn="l">
              <a:buFont typeface="Arial" charset="0"/>
              <a:buChar char="•"/>
              <a:tabLst>
                <a:tab pos="355600" algn="l"/>
                <a:tab pos="2335213" algn="l"/>
              </a:tabLst>
            </a:pPr>
            <a:r>
              <a:rPr lang="ru-RU" sz="2000" dirty="0">
                <a:latin typeface="Arial" charset="0"/>
              </a:rPr>
              <a:t>мощности</a:t>
            </a:r>
            <a:r>
              <a:rPr lang="en-GB" sz="2000" dirty="0">
                <a:latin typeface="Arial" charset="0"/>
              </a:rPr>
              <a:t> : </a:t>
            </a:r>
            <a:r>
              <a:rPr lang="en-GB" sz="2000" u="sng" dirty="0">
                <a:latin typeface="Arial" charset="0"/>
              </a:rPr>
              <a:t>0,5 %</a:t>
            </a:r>
          </a:p>
          <a:p>
            <a:pPr marL="1143000" lvl="2" indent="-228600" algn="l">
              <a:buFont typeface="Arial" charset="0"/>
              <a:buChar char="•"/>
              <a:tabLst>
                <a:tab pos="355600" algn="l"/>
                <a:tab pos="2335213" algn="l"/>
              </a:tabLst>
            </a:pPr>
            <a:endParaRPr lang="en-GB" sz="2000" dirty="0">
              <a:latin typeface="Arial" charset="0"/>
            </a:endParaRPr>
          </a:p>
          <a:p>
            <a:pPr marL="742950" lvl="1" indent="-285750" algn="l">
              <a:buSzPct val="70000"/>
              <a:buFont typeface="Wingdings" pitchFamily="2" charset="2"/>
              <a:buChar char="n"/>
              <a:tabLst>
                <a:tab pos="355600" algn="l"/>
                <a:tab pos="2335213" algn="l"/>
              </a:tabLst>
            </a:pPr>
            <a:r>
              <a:rPr lang="ru-RU" sz="2000" dirty="0">
                <a:latin typeface="Arial" charset="0"/>
              </a:rPr>
              <a:t>Точность измерений энергии</a:t>
            </a:r>
            <a:endParaRPr lang="en-GB" sz="2000" dirty="0">
              <a:latin typeface="Arial" charset="0"/>
            </a:endParaRPr>
          </a:p>
          <a:p>
            <a:pPr marL="1143000" lvl="2" indent="-228600" algn="l">
              <a:buFont typeface="Arial" charset="0"/>
              <a:buChar char="•"/>
              <a:tabLst>
                <a:tab pos="355600" algn="l"/>
                <a:tab pos="2335213" algn="l"/>
              </a:tabLst>
            </a:pPr>
            <a:r>
              <a:rPr lang="ru-RU" sz="2000" dirty="0">
                <a:latin typeface="Arial" charset="0"/>
              </a:rPr>
              <a:t>Активная энергия</a:t>
            </a:r>
            <a:r>
              <a:rPr lang="en-GB" sz="2000" dirty="0">
                <a:latin typeface="Arial" charset="0"/>
              </a:rPr>
              <a:t> : </a:t>
            </a:r>
            <a:r>
              <a:rPr lang="en-GB" sz="2000" u="sng" dirty="0">
                <a:latin typeface="Arial" charset="0"/>
              </a:rPr>
              <a:t>class 0,5 S</a:t>
            </a:r>
            <a:r>
              <a:rPr lang="en-GB" sz="2000" dirty="0">
                <a:latin typeface="Arial" charset="0"/>
              </a:rPr>
              <a:t> according to IEC 62053-22 </a:t>
            </a:r>
          </a:p>
          <a:p>
            <a:pPr marL="1143000" lvl="2" indent="-228600" algn="l">
              <a:tabLst>
                <a:tab pos="355600" algn="l"/>
                <a:tab pos="2335213" algn="l"/>
              </a:tabLst>
            </a:pPr>
            <a:r>
              <a:rPr lang="en-GB" sz="2000" dirty="0">
                <a:latin typeface="Arial" charset="0"/>
              </a:rPr>
              <a:t>(IEC 60687)</a:t>
            </a:r>
          </a:p>
          <a:p>
            <a:pPr marL="1143000" lvl="2" indent="-228600" algn="l">
              <a:buFont typeface="Arial" charset="0"/>
              <a:buChar char="•"/>
              <a:tabLst>
                <a:tab pos="355600" algn="l"/>
                <a:tab pos="2335213" algn="l"/>
              </a:tabLst>
            </a:pPr>
            <a:r>
              <a:rPr lang="ru-RU" sz="2000" dirty="0">
                <a:latin typeface="Arial" charset="0"/>
              </a:rPr>
              <a:t>Реактивная энергия</a:t>
            </a:r>
            <a:r>
              <a:rPr lang="en-GB" sz="2000" dirty="0">
                <a:latin typeface="Arial" charset="0"/>
              </a:rPr>
              <a:t> : class 2 according to IEC 62053-23 </a:t>
            </a:r>
          </a:p>
          <a:p>
            <a:pPr marL="1143000" lvl="2" indent="-228600" algn="l">
              <a:tabLst>
                <a:tab pos="355600" algn="l"/>
                <a:tab pos="2335213" algn="l"/>
              </a:tabLst>
            </a:pPr>
            <a:r>
              <a:rPr lang="en-GB" sz="2000" dirty="0">
                <a:latin typeface="Arial" charset="0"/>
              </a:rPr>
              <a:t>(IEC 61268)</a:t>
            </a:r>
          </a:p>
          <a:p>
            <a:pPr lvl="1" algn="l">
              <a:buSzPct val="70000"/>
              <a:tabLst>
                <a:tab pos="355600" algn="l"/>
                <a:tab pos="2335213" algn="l"/>
              </a:tabLst>
            </a:pPr>
            <a:endParaRPr lang="en-GB" sz="2000" dirty="0">
              <a:latin typeface="Arial" charset="0"/>
            </a:endParaRPr>
          </a:p>
        </p:txBody>
      </p:sp>
      <p:pic>
        <p:nvPicPr>
          <p:cNvPr id="7" name="Picture 4" descr="as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714488"/>
            <a:ext cx="21463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41347"/>
      </p:ext>
    </p:extLst>
  </p:cSld>
  <p:clrMapOvr>
    <a:masterClrMapping/>
  </p:clrMapOvr>
  <p:transition spd="slow"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5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60648"/>
            <a:ext cx="8712969" cy="720080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Выключатели  нагрузки с ручным управлением</a:t>
            </a:r>
            <a:endParaRPr lang="en-US" sz="4000" dirty="0">
              <a:solidFill>
                <a:schemeClr val="tx2"/>
              </a:solidFill>
            </a:endParaRPr>
          </a:p>
          <a:p>
            <a:endParaRPr lang="ru-RU" b="1" u="sng" dirty="0">
              <a:solidFill>
                <a:schemeClr val="tx2"/>
              </a:solidFill>
            </a:endParaRP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910577" y="1603291"/>
            <a:ext cx="786293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267580" y="1369463"/>
            <a:ext cx="355521" cy="2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/>
              <a:t>40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20809" y="1357298"/>
            <a:ext cx="447364" cy="2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/>
              <a:t>100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179984" y="1357298"/>
            <a:ext cx="447364" cy="2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/>
              <a:t>200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4766496" y="1357298"/>
            <a:ext cx="539206" cy="2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/>
              <a:t>1600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025533" y="1357298"/>
            <a:ext cx="539206" cy="2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/>
              <a:t>4000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723929" y="1357298"/>
            <a:ext cx="355521" cy="2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dirty="0"/>
              <a:t>16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5480500" y="1357298"/>
            <a:ext cx="539206" cy="2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/>
              <a:t>2500</a:t>
            </a: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8247636" y="1357298"/>
            <a:ext cx="539206" cy="2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/>
              <a:t>5000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922992" y="1602202"/>
            <a:ext cx="0" cy="675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1445340" y="1616807"/>
            <a:ext cx="0" cy="675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554794" y="1608011"/>
            <a:ext cx="0" cy="675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3403666" y="1618696"/>
            <a:ext cx="0" cy="675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5062630" y="1616007"/>
            <a:ext cx="0" cy="675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5753287" y="1621817"/>
            <a:ext cx="0" cy="675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7295136" y="1618696"/>
            <a:ext cx="0" cy="675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8517239" y="1614911"/>
            <a:ext cx="0" cy="675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77" y="1874205"/>
            <a:ext cx="787931" cy="95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01689" y="1874206"/>
            <a:ext cx="2307707" cy="9532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20963" y="1857364"/>
            <a:ext cx="1682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SIRCO M</a:t>
            </a:r>
          </a:p>
          <a:p>
            <a:r>
              <a:rPr lang="en-US" sz="2000" b="1" dirty="0"/>
              <a:t> SIRCO MV</a:t>
            </a:r>
          </a:p>
          <a:p>
            <a:r>
              <a:rPr lang="en-US" sz="2000" dirty="0"/>
              <a:t>16 – 160 A</a:t>
            </a:r>
            <a:endParaRPr lang="ru-RU" sz="2000" dirty="0"/>
          </a:p>
        </p:txBody>
      </p:sp>
      <p:sp>
        <p:nvSpPr>
          <p:cNvPr id="27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9449" y="3012241"/>
            <a:ext cx="2547899" cy="890712"/>
          </a:xfrm>
          <a:prstGeom prst="actionButtonBlank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2214546" y="3071810"/>
            <a:ext cx="15583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000" b="1" dirty="0"/>
              <a:t>SIRCO VM</a:t>
            </a:r>
          </a:p>
          <a:p>
            <a:pPr eaLnBrk="1" hangingPunct="1">
              <a:defRPr/>
            </a:pPr>
            <a:r>
              <a:rPr lang="en-GB" sz="2000" dirty="0"/>
              <a:t>32 – 250 A</a:t>
            </a:r>
          </a:p>
        </p:txBody>
      </p:sp>
      <p:pic>
        <p:nvPicPr>
          <p:cNvPr id="29" name="Picture 60" descr="sirco_329_a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59" y="3049173"/>
            <a:ext cx="1175825" cy="80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8173" y="4051525"/>
            <a:ext cx="5749066" cy="897470"/>
          </a:xfrm>
          <a:prstGeom prst="actionButtonBlank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5572132" y="4071942"/>
            <a:ext cx="1589201" cy="769441"/>
          </a:xfrm>
          <a:prstGeom prst="rect">
            <a:avLst/>
          </a:prstGeom>
          <a:noFill/>
          <a:ln w="25400">
            <a:noFill/>
          </a:ln>
          <a:effectLst/>
          <a:extLst/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GB" sz="2400" b="1" dirty="0"/>
              <a:t>SIRCO</a:t>
            </a:r>
          </a:p>
          <a:p>
            <a:pPr algn="l" eaLnBrk="1" hangingPunct="1">
              <a:defRPr/>
            </a:pPr>
            <a:r>
              <a:rPr lang="en-US" sz="2000" dirty="0"/>
              <a:t>40</a:t>
            </a:r>
            <a:r>
              <a:rPr lang="en-GB" sz="2000" dirty="0"/>
              <a:t> – </a:t>
            </a:r>
            <a:r>
              <a:rPr lang="ru-RU" sz="2000" dirty="0"/>
              <a:t>5</a:t>
            </a:r>
            <a:r>
              <a:rPr lang="en-GB" sz="2000" dirty="0"/>
              <a:t>000 A</a:t>
            </a:r>
          </a:p>
        </p:txBody>
      </p:sp>
      <p:pic>
        <p:nvPicPr>
          <p:cNvPr id="32" name="Picture 61" descr="sirco_296_a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348" y="4080716"/>
            <a:ext cx="1126186" cy="909139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33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8173" y="5087857"/>
            <a:ext cx="4030465" cy="931260"/>
          </a:xfrm>
          <a:prstGeom prst="actionButtonBlank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4825098" y="5143512"/>
            <a:ext cx="17471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GB" sz="2400" b="1" dirty="0"/>
              <a:t>SIDER</a:t>
            </a:r>
          </a:p>
          <a:p>
            <a:pPr algn="l" eaLnBrk="1" hangingPunct="1">
              <a:defRPr/>
            </a:pPr>
            <a:r>
              <a:rPr lang="en-GB" sz="2000" dirty="0"/>
              <a:t>125 – 3150 A</a:t>
            </a:r>
          </a:p>
        </p:txBody>
      </p:sp>
      <p:pic>
        <p:nvPicPr>
          <p:cNvPr id="35" name="Picture 62" descr="sider_083_a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96" y="5087857"/>
            <a:ext cx="996012" cy="101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46375" y="2986561"/>
            <a:ext cx="2770864" cy="931260"/>
          </a:xfrm>
          <a:prstGeom prst="actionButtonBlank">
            <a:avLst/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7215206" y="3071810"/>
            <a:ext cx="1354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GB" sz="2400" b="1" dirty="0"/>
              <a:t>CMP</a:t>
            </a:r>
          </a:p>
          <a:p>
            <a:pPr algn="l" eaLnBrk="1" hangingPunct="1">
              <a:defRPr/>
            </a:pPr>
            <a:r>
              <a:rPr lang="en-GB" sz="2000" dirty="0"/>
              <a:t>2,5 – 5 kA</a:t>
            </a:r>
          </a:p>
        </p:txBody>
      </p:sp>
      <p:pic>
        <p:nvPicPr>
          <p:cNvPr id="38" name="Picture 49" descr="cmp_003_a_6_cat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056845"/>
            <a:ext cx="1494668" cy="9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6503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5" y="1875128"/>
            <a:ext cx="1710649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60648"/>
            <a:ext cx="8712969" cy="720080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Выключатели  нагрузки с ручным управлением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331" y="1159361"/>
            <a:ext cx="2297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SIRCO 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4787" y="1159361"/>
            <a:ext cx="30298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Модульный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1894185"/>
            <a:ext cx="5004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16 – 125 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Технология дополнительных контактов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Поворотная рукоятка или тумблер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спереди, справа и слева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Применение:</a:t>
            </a:r>
            <a:r>
              <a:rPr lang="ru-RU" dirty="0"/>
              <a:t> 	</a:t>
            </a:r>
          </a:p>
          <a:p>
            <a:r>
              <a:rPr lang="ru-RU" dirty="0"/>
              <a:t>	- коммутация сетей</a:t>
            </a:r>
          </a:p>
          <a:p>
            <a:r>
              <a:rPr lang="ru-RU" dirty="0"/>
              <a:t>	- вводной выключатель</a:t>
            </a:r>
          </a:p>
          <a:p>
            <a:r>
              <a:rPr lang="ru-RU" dirty="0"/>
              <a:t>	- уст-ка на выводах </a:t>
            </a:r>
            <a:r>
              <a:rPr lang="en-US" dirty="0"/>
              <a:t>G</a:t>
            </a:r>
            <a:endParaRPr lang="ru-RU" dirty="0"/>
          </a:p>
          <a:p>
            <a:r>
              <a:rPr lang="ru-RU" dirty="0"/>
              <a:t>	- управление двигателями</a:t>
            </a:r>
          </a:p>
        </p:txBody>
      </p:sp>
      <p:pic>
        <p:nvPicPr>
          <p:cNvPr id="11" name="Picture 28" descr="acces_149_a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3357562"/>
            <a:ext cx="7461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4" descr="picto_026_a_3_cat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714752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129580"/>
            <a:ext cx="2643206" cy="1528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60648"/>
            <a:ext cx="8712969" cy="720080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Выключатели  нагрузки с ручным управлением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145" y="974361"/>
            <a:ext cx="3517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SIRCO MV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1327953"/>
            <a:ext cx="2665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Модульный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188598"/>
            <a:ext cx="2341237" cy="2311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196436" y="1043560"/>
            <a:ext cx="58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  <a:r>
              <a:rPr lang="ru-RU" sz="3600" dirty="0" err="1">
                <a:solidFill>
                  <a:srgbClr val="FF0000"/>
                </a:solidFill>
              </a:rPr>
              <a:t>идимый</a:t>
            </a:r>
            <a:r>
              <a:rPr lang="ru-RU" sz="3600" dirty="0">
                <a:solidFill>
                  <a:srgbClr val="FF0000"/>
                </a:solidFill>
              </a:rPr>
              <a:t> разрыв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1974284"/>
            <a:ext cx="518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100 – 160 </a:t>
            </a:r>
            <a:r>
              <a:rPr lang="ru-RU" b="1" dirty="0"/>
              <a:t>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Полностью видимый разрыв</a:t>
            </a:r>
          </a:p>
          <a:p>
            <a:endParaRPr lang="ru-RU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Прямое фронтальное управление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Внешнее управление спереди, справа или слева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Применение:</a:t>
            </a:r>
          </a:p>
          <a:p>
            <a:r>
              <a:rPr lang="ru-RU" dirty="0"/>
              <a:t>	- коммутация сетей</a:t>
            </a:r>
          </a:p>
          <a:p>
            <a:r>
              <a:rPr lang="ru-RU" dirty="0"/>
              <a:t>	- установка на выводах </a:t>
            </a:r>
            <a:r>
              <a:rPr lang="en-US" dirty="0"/>
              <a:t>G</a:t>
            </a:r>
          </a:p>
          <a:p>
            <a:r>
              <a:rPr lang="en-US" dirty="0"/>
              <a:t>	- </a:t>
            </a:r>
            <a:r>
              <a:rPr lang="ru-RU" dirty="0"/>
              <a:t>управление двигателями</a:t>
            </a:r>
          </a:p>
        </p:txBody>
      </p:sp>
      <p:pic>
        <p:nvPicPr>
          <p:cNvPr id="13" name="Picture 28" descr="acces_149_a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576505"/>
            <a:ext cx="7461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 descr="picto_026_a_3_cat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53" y="3778256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972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1" y="260648"/>
            <a:ext cx="8712969" cy="720080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Выключатели  нагрузки с ручным управлением</a:t>
            </a:r>
            <a:endParaRPr lang="en-US" sz="4000" dirty="0">
              <a:solidFill>
                <a:schemeClr val="tx1"/>
              </a:solidFill>
            </a:endParaRPr>
          </a:p>
          <a:p>
            <a:endParaRPr lang="ru-RU" b="1" u="sng" dirty="0">
              <a:solidFill>
                <a:srgbClr val="0066CC"/>
              </a:solidFill>
            </a:endParaRPr>
          </a:p>
        </p:txBody>
      </p:sp>
      <p:pic>
        <p:nvPicPr>
          <p:cNvPr id="69" name="Picture 14" descr="sirco_187_a_1_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084394"/>
            <a:ext cx="1893111" cy="20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642910" y="1159361"/>
            <a:ext cx="32003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GB" sz="4400" b="0" dirty="0">
                <a:latin typeface="+mn-lt"/>
              </a:rPr>
              <a:t>SIRCO</a:t>
            </a:r>
            <a:r>
              <a:rPr lang="en-GB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4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VM</a:t>
            </a:r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3559780" y="1336330"/>
            <a:ext cx="5332700" cy="482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Линейка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SIRCO VM0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– 63 A</a:t>
            </a:r>
            <a:endParaRPr lang="en-GB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SIRCO VM1 63 – 125 A</a:t>
            </a:r>
          </a:p>
          <a:p>
            <a:pPr lvl="1"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SIRCO VM2 </a:t>
            </a:r>
            <a:r>
              <a:rPr lang="en-US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160 – 250 A</a:t>
            </a:r>
            <a:endParaRPr lang="en-GB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Возможные конфигурации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3p / 4p </a:t>
            </a:r>
            <a:endParaRPr lang="ru-RU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l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Непосредственная ручка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/ 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спереди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/ 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сбоку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слева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справа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lvl="1" algn="l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Ручки и штифты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 type</a:t>
            </a:r>
          </a:p>
          <a:p>
            <a:pPr algn="l">
              <a:spcBef>
                <a:spcPct val="50000"/>
              </a:spcBef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spcBef>
                <a:spcPct val="50000"/>
              </a:spcBef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spcBef>
                <a:spcPct val="50000"/>
              </a:spcBef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l">
              <a:spcBef>
                <a:spcPct val="50000"/>
              </a:spcBef>
            </a:pPr>
            <a:endParaRPr lang="fr-F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2" name="Picture 28" descr="acces_149_a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4198937"/>
            <a:ext cx="7461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44" descr="picto_026_a_3_cat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52" y="42799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8404" y="4857760"/>
            <a:ext cx="3942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Применение: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	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- Вводной выключатель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	- Аварийный выключатель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	- Коммутация сетей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279900"/>
            <a:ext cx="2075466" cy="1486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5676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 autoUpdateAnimBg="0"/>
    </p:bldLst>
  </p:timing>
</p:sld>
</file>

<file path=ppt/theme/theme1.xml><?xml version="1.0" encoding="utf-8"?>
<a:theme xmlns:a="http://schemas.openxmlformats.org/drawingml/2006/main" name="corporate-model">
  <a:themeElements>
    <a:clrScheme name="Personnalisée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3B3B3"/>
      </a:hlink>
      <a:folHlink>
        <a:srgbClr val="81CCE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kern="1200" cap="none" spc="0" normalizeH="0" baseline="0" noProof="0" dirty="0" smtClean="0">
            <a:ln>
              <a:noFill/>
            </a:ln>
            <a:solidFill>
              <a:srgbClr val="A0AF1E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1675</Words>
  <Application>Microsoft Office PowerPoint</Application>
  <PresentationFormat>Экран (4:3)</PresentationFormat>
  <Paragraphs>665</Paragraphs>
  <Slides>59</Slides>
  <Notes>59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9" baseType="lpstr">
      <vt:lpstr>AppleGothic</vt:lpstr>
      <vt:lpstr>Arial</vt:lpstr>
      <vt:lpstr>Arial Narrow</vt:lpstr>
      <vt:lpstr>Calibri</vt:lpstr>
      <vt:lpstr>Lucida Grande</vt:lpstr>
      <vt:lpstr>Symbol</vt:lpstr>
      <vt:lpstr>Wingdings</vt:lpstr>
      <vt:lpstr>Wingdings 2</vt:lpstr>
      <vt:lpstr>corporate-model</vt:lpstr>
      <vt:lpstr>Photo Editor Photo</vt:lpstr>
      <vt:lpstr>ОБЗОР ОСНОВНОЙ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FUSERBLOC</vt:lpstr>
      <vt:lpstr>FUSERBLOC</vt:lpstr>
      <vt:lpstr>FUSERBLOC</vt:lpstr>
      <vt:lpstr>FUSERBLOC</vt:lpstr>
      <vt:lpstr>FUSERBLOC</vt:lpstr>
      <vt:lpstr>Презентация PowerPoint</vt:lpstr>
      <vt:lpstr>Промышленные предохранители</vt:lpstr>
      <vt:lpstr>Быстродействующие  предохранители</vt:lpstr>
      <vt:lpstr>Презентация PowerPoint</vt:lpstr>
      <vt:lpstr>Презентация PowerPoint</vt:lpstr>
      <vt:lpstr>DIRIS A :</vt:lpstr>
      <vt:lpstr>DIRIS A :</vt:lpstr>
      <vt:lpstr>DIRIS A :</vt:lpstr>
      <vt:lpstr>DIRIS A :</vt:lpstr>
      <vt:lpstr>DIRIS A :</vt:lpstr>
      <vt:lpstr>DIRIS A :</vt:lpstr>
      <vt:lpstr>DIRIS A :</vt:lpstr>
      <vt:lpstr>DIRIS A :</vt:lpstr>
      <vt:lpstr>DIRIS A :</vt:lpstr>
      <vt:lpstr>DIRIS A :</vt:lpstr>
      <vt:lpstr>DIRIS A :</vt:lpstr>
      <vt:lpstr>DIRIS A :</vt:lpstr>
      <vt:lpstr>DIRIS A :</vt:lpstr>
      <vt:lpstr>DIRIS A 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</dc:creator>
  <cp:lastModifiedBy>Дмитрий Попов</cp:lastModifiedBy>
  <cp:revision>231</cp:revision>
  <dcterms:created xsi:type="dcterms:W3CDTF">2012-11-20T16:18:48Z</dcterms:created>
  <dcterms:modified xsi:type="dcterms:W3CDTF">2019-06-05T14:49:04Z</dcterms:modified>
</cp:coreProperties>
</file>